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2" r:id="rId4"/>
  </p:sldMasterIdLst>
  <p:notesMasterIdLst>
    <p:notesMasterId r:id="rId16"/>
  </p:notesMasterIdLst>
  <p:sldIdLst>
    <p:sldId id="348" r:id="rId5"/>
    <p:sldId id="347" r:id="rId6"/>
    <p:sldId id="350" r:id="rId7"/>
    <p:sldId id="349" r:id="rId8"/>
    <p:sldId id="354" r:id="rId9"/>
    <p:sldId id="355" r:id="rId10"/>
    <p:sldId id="353" r:id="rId11"/>
    <p:sldId id="352" r:id="rId12"/>
    <p:sldId id="346" r:id="rId13"/>
    <p:sldId id="351" r:id="rId14"/>
    <p:sldId id="356" r:id="rId15"/>
  </p:sldIdLst>
  <p:sldSz cx="9144000" cy="6858000" type="screen4x3"/>
  <p:notesSz cx="6858000" cy="9144000"/>
  <p:defaultTextStyle>
    <a:defPPr>
      <a:defRPr lang="hu-H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99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özepesen sötét stílus 2 – 1. jelölőszín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>
      <p:cViewPr varScale="1">
        <p:scale>
          <a:sx n="60" d="100"/>
          <a:sy n="60" d="100"/>
        </p:scale>
        <p:origin x="1508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52308-967C-4F72-B9BB-8BE98B74F7CC}" type="datetimeFigureOut">
              <a:rPr lang="hu-HU" smtClean="0"/>
              <a:pPr/>
              <a:t>2025. 09. 10.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37F203-E76B-4F6E-8E20-4D011B859CA4}" type="slidenum">
              <a:rPr lang="hu-HU" smtClean="0"/>
              <a:pPr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738525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dirty="0"/>
              <a:t>Mi</a:t>
            </a:r>
            <a:r>
              <a:rPr lang="hu-HU" baseline="0" dirty="0"/>
              <a:t> az, hogy társállat?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7F203-E76B-4F6E-8E20-4D011B859CA4}" type="slidenum">
              <a:rPr lang="hu-HU" smtClean="0"/>
              <a:pPr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659778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7F203-E76B-4F6E-8E20-4D011B859CA4}" type="slidenum">
              <a:rPr lang="hu-HU" smtClean="0"/>
              <a:pPr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9985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7F203-E76B-4F6E-8E20-4D011B859CA4}" type="slidenum">
              <a:rPr lang="hu-HU" smtClean="0"/>
              <a:pPr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99852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7F203-E76B-4F6E-8E20-4D011B859CA4}" type="slidenum">
              <a:rPr lang="hu-HU" smtClean="0"/>
              <a:pPr/>
              <a:t>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58739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7F203-E76B-4F6E-8E20-4D011B859CA4}" type="slidenum">
              <a:rPr lang="hu-HU" smtClean="0"/>
              <a:pPr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623958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37F203-E76B-4F6E-8E20-4D011B859CA4}" type="slidenum">
              <a:rPr lang="hu-HU" smtClean="0"/>
              <a:pPr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99852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314" y="596019"/>
            <a:ext cx="7510506" cy="3213982"/>
          </a:xfrm>
        </p:spPr>
        <p:txBody>
          <a:bodyPr anchor="b">
            <a:normAutofit/>
          </a:bodyPr>
          <a:lstStyle>
            <a:lvl1pPr algn="ctr">
              <a:defRPr sz="40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9314" y="3886200"/>
            <a:ext cx="7510506" cy="2219108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/>
              <a:t>Alcím mintájának szerkesztése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BED3B7-64B3-4E04-B9FA-171FBA5BD8B7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2025. 09. 10.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BC9E17-8D98-49DD-A536-D6B4A777D194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39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677" y="4377485"/>
            <a:ext cx="7413007" cy="907505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7678" y="996188"/>
            <a:ext cx="7301427" cy="298112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677" y="5284990"/>
            <a:ext cx="7413007" cy="81707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2BE1A1-A1AF-47B1-AF23-BC0A3B868FA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2025. 09. 10.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7678" y="6181344"/>
            <a:ext cx="5337278" cy="365125"/>
          </a:xfrm>
        </p:spPr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59D98-7DED-4432-B9A4-76CF881330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1932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4" cy="3137782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343400"/>
            <a:ext cx="7511474" cy="175866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2BE1A1-A1AF-47B1-AF23-BC0A3B868FA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2025. 09. 10.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59D98-7DED-4432-B9A4-76CF881330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9758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83818" y="86027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888822" y="29859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304407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256436" y="3650606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4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641206"/>
            <a:ext cx="7511473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2BE1A1-A1AF-47B1-AF23-BC0A3B868FA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2025. 09. 10.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59D98-7DED-4432-B9A4-76CF881330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6107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3603566"/>
            <a:ext cx="7512338" cy="14688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15" y="5072366"/>
            <a:ext cx="7512339" cy="102969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2BE1A1-A1AF-47B1-AF23-BC0A3B868FA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2025. 09. 10.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59D98-7DED-4432-B9A4-76CF881330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437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583818" y="75385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87556" y="287949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942" y="596018"/>
            <a:ext cx="6974115" cy="2844369"/>
          </a:xfrm>
        </p:spPr>
        <p:txBody>
          <a:bodyPr anchor="ctr">
            <a:normAutofit/>
          </a:bodyPr>
          <a:lstStyle>
            <a:lvl1pPr algn="l">
              <a:defRPr sz="28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7" y="3886200"/>
            <a:ext cx="7512338" cy="105366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0" scaled="1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939862"/>
            <a:ext cx="7512338" cy="116219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2BE1A1-A1AF-47B1-AF23-BC0A3B868FA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2025. 09. 10.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59D98-7DED-4432-B9A4-76CF881330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29087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6" y="596018"/>
            <a:ext cx="7511473" cy="275678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18346" y="3682941"/>
            <a:ext cx="7511473" cy="1049283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hu-HU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7" y="4732224"/>
            <a:ext cx="7511472" cy="1369836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2BE1A1-A1AF-47B1-AF23-BC0A3B868FAF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2025. 09. 10.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59D98-7DED-4432-B9A4-76CF8813302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6820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</p:spPr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4E88959-75D3-4990-A46F-2BF91EE612A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2025. 09. 10.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F3695F-6FD5-478C-83CD-92FEA19781B6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06623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1708" y="596018"/>
            <a:ext cx="1778112" cy="5506042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8347" y="596018"/>
            <a:ext cx="5624137" cy="5506042"/>
          </a:xfrm>
        </p:spPr>
        <p:txBody>
          <a:bodyPr vert="eaVert" anchor="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6A6227-EB54-48E2-AD72-9A6C7906B72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2025. 09. 10.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F53CD7-CC64-4DF3-A1FC-B810473F035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834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D37A181-8D7F-4C85-86EF-5A4A326289F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2025. 09. 10.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A260B2-4E27-4F15-A12E-3942D5A03FB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8528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9314" y="3270698"/>
            <a:ext cx="7510506" cy="1823305"/>
          </a:xfrm>
        </p:spPr>
        <p:txBody>
          <a:bodyPr anchor="b">
            <a:normAutofit/>
          </a:bodyPr>
          <a:lstStyle>
            <a:lvl1pPr algn="r">
              <a:defRPr sz="2800" b="0" cap="all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9314" y="5103810"/>
            <a:ext cx="7510506" cy="99825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670FF4-8678-4480-B957-0CE6487716B9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2025. 09. 10.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CE393E-F73F-4D75-9401-3441762F5829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15463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8347" y="2060898"/>
            <a:ext cx="3685073" cy="4031331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0580" y="2060898"/>
            <a:ext cx="3689239" cy="4031330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E716B59-1F20-4E77-95B1-CE9670A40599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2025. 09. 10.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6B87ECE-F202-4C11-AB34-72BD921FB46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548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6306" y="2060898"/>
            <a:ext cx="3397113" cy="733596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8347" y="2786027"/>
            <a:ext cx="3685073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150" y="2060898"/>
            <a:ext cx="3419670" cy="725129"/>
          </a:xfrm>
        </p:spPr>
        <p:txBody>
          <a:bodyPr anchor="b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65" y="2786027"/>
            <a:ext cx="3701520" cy="3316033"/>
          </a:xfrm>
        </p:spPr>
        <p:txBody>
          <a:bodyPr anchor="t">
            <a:normAutofit/>
          </a:bodyPr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95A13A-76D2-47FE-87B3-8E1CB4CF08B8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2025. 09. 10.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C48A00-95F9-4113-9E73-D59A55B4AA3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174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1284C5B-CAC6-4687-A3D2-ACF09D3719CD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2025. 09. 10.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17E947-3FE7-4007-9BAF-4889A90B6DED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9157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0BD9E88-CD9A-4789-A0A1-665A04C1EC52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2025. 09. 10.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A8D63C-0AEF-4B03-B6DC-36B20AC60AB7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2273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754928"/>
            <a:ext cx="2729523" cy="1371600"/>
          </a:xfrm>
        </p:spPr>
        <p:txBody>
          <a:bodyPr anchor="b">
            <a:normAutofit/>
          </a:bodyPr>
          <a:lstStyle>
            <a:lvl1pPr algn="l">
              <a:defRPr sz="22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8856" y="596018"/>
            <a:ext cx="4500964" cy="5506041"/>
          </a:xfrm>
        </p:spPr>
        <p:txBody>
          <a:bodyPr anchor="ctr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100"/>
            </a:lvl6pPr>
            <a:lvl7pPr>
              <a:defRPr sz="1100"/>
            </a:lvl7pPr>
            <a:lvl8pPr>
              <a:defRPr sz="1100"/>
            </a:lvl8pPr>
            <a:lvl9pPr>
              <a:defRPr sz="11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8347" y="3126528"/>
            <a:ext cx="272952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3EFFA5-4999-4262-B44D-04081EB73804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2025. 09. 10.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1F07B35-F82B-4903-A925-A851C1CDC6E8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29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8347" y="1898269"/>
            <a:ext cx="4423803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15442" y="-18288"/>
            <a:ext cx="2500062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7318" y="3269869"/>
            <a:ext cx="4423803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23649" y="6181344"/>
            <a:ext cx="718502" cy="365125"/>
          </a:xfrm>
        </p:spPr>
        <p:txBody>
          <a:bodyPr/>
          <a:lstStyle/>
          <a:p>
            <a:pPr>
              <a:defRPr/>
            </a:pPr>
            <a:fld id="{53B8294F-DF11-430F-8A83-754FA892A766}" type="datetimeFigureOut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2025. 09. 10.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18348" y="6181344"/>
            <a:ext cx="3705300" cy="365125"/>
          </a:xfrm>
        </p:spPr>
        <p:txBody>
          <a:bodyPr/>
          <a:lstStyle/>
          <a:p>
            <a:pPr>
              <a:defRPr/>
            </a:pPr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24262" y="6181344"/>
            <a:ext cx="305186" cy="329250"/>
          </a:xfrm>
        </p:spPr>
        <p:txBody>
          <a:bodyPr/>
          <a:lstStyle/>
          <a:p>
            <a:pPr>
              <a:defRPr/>
            </a:pPr>
            <a:fld id="{D45347A6-D859-4717-BF3A-4207F974C185}" type="slidenum">
              <a:rPr lang="hu-HU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hu-H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61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>
            <a:alpha val="8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8347" y="596018"/>
            <a:ext cx="7511473" cy="1312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8348" y="2060898"/>
            <a:ext cx="7511472" cy="404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1708" y="6178260"/>
            <a:ext cx="12874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18347" y="6178260"/>
            <a:ext cx="562413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17202" y="617826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1A3DA197-328E-4E2B-AC28-53CFE7098767}" type="slidenum">
              <a:rPr lang="hu-HU" smtClean="0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14143769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  <p:sldLayoutId id="2147483926" r:id="rId4"/>
    <p:sldLayoutId id="2147483927" r:id="rId5"/>
    <p:sldLayoutId id="2147483928" r:id="rId6"/>
    <p:sldLayoutId id="2147483929" r:id="rId7"/>
    <p:sldLayoutId id="2147483930" r:id="rId8"/>
    <p:sldLayoutId id="2147483931" r:id="rId9"/>
    <p:sldLayoutId id="2147483932" r:id="rId10"/>
    <p:sldLayoutId id="2147483933" r:id="rId11"/>
    <p:sldLayoutId id="2147483934" r:id="rId12"/>
    <p:sldLayoutId id="2147483935" r:id="rId13"/>
    <p:sldLayoutId id="2147483936" r:id="rId14"/>
    <p:sldLayoutId id="2147483937" r:id="rId15"/>
    <p:sldLayoutId id="2147483938" r:id="rId16"/>
    <p:sldLayoutId id="214748393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28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3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1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40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png"/><Relationship Id="rId4" Type="http://schemas.openxmlformats.org/officeDocument/2006/relationships/image" Target="../media/image3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2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4" Type="http://schemas.openxmlformats.org/officeDocument/2006/relationships/image" Target="../media/image3.jpg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jpeg"/><Relationship Id="rId4" Type="http://schemas.openxmlformats.org/officeDocument/2006/relationships/image" Target="../media/image20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.png"/><Relationship Id="rId7" Type="http://schemas.openxmlformats.org/officeDocument/2006/relationships/image" Target="../media/image3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ctrTitle"/>
          </p:nvPr>
        </p:nvSpPr>
        <p:spPr>
          <a:xfrm>
            <a:off x="683568" y="273011"/>
            <a:ext cx="7776864" cy="792088"/>
          </a:xfrm>
          <a:solidFill>
            <a:srgbClr val="008000"/>
          </a:solidFill>
        </p:spPr>
        <p:txBody>
          <a:bodyPr anchor="ctr">
            <a:noAutofit/>
          </a:bodyPr>
          <a:lstStyle/>
          <a:p>
            <a:r>
              <a:rPr lang="hu-HU" sz="3000" b="1" dirty="0" err="1"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VADÁllatmentés</a:t>
            </a:r>
            <a:br>
              <a:rPr lang="hu-HU" sz="3000" b="1" dirty="0"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</a:br>
            <a:r>
              <a:rPr lang="hu-HU" sz="3000" b="1" dirty="0"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az Állatkertben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2335450" y="1196752"/>
            <a:ext cx="56929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dirty="0">
                <a:solidFill>
                  <a:schemeClr val="bg1"/>
                </a:solidFill>
              </a:rPr>
              <a:t>Magyar Madármentők Alapítvány: 2009</a:t>
            </a:r>
          </a:p>
          <a:p>
            <a:pPr algn="l"/>
            <a:r>
              <a:rPr lang="hu-HU" b="1" dirty="0">
                <a:solidFill>
                  <a:schemeClr val="bg1"/>
                </a:solidFill>
              </a:rPr>
              <a:t>Természetvédelmi mentőközpont: 2018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2306874" y="2204864"/>
            <a:ext cx="6126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600" b="1" dirty="0">
                <a:solidFill>
                  <a:schemeClr val="bg1"/>
                </a:solidFill>
              </a:rPr>
              <a:t>Állatmentő tevékenység már korábban is folyt </a:t>
            </a:r>
            <a:br>
              <a:rPr lang="hu-HU" sz="1600" b="1" dirty="0">
                <a:solidFill>
                  <a:schemeClr val="bg1"/>
                </a:solidFill>
              </a:rPr>
            </a:br>
            <a:r>
              <a:rPr lang="hu-HU" sz="1600" b="1" dirty="0">
                <a:solidFill>
                  <a:schemeClr val="bg1"/>
                </a:solidFill>
              </a:rPr>
              <a:t>az Állatkertben, csak kevésbé szervezett formában.</a:t>
            </a: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55455" y="4368006"/>
            <a:ext cx="51845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600" dirty="0">
                <a:solidFill>
                  <a:schemeClr val="bg1"/>
                </a:solidFill>
              </a:rPr>
              <a:t>- Kétéltűek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- Hüllők</a:t>
            </a:r>
          </a:p>
          <a:p>
            <a:pPr algn="l"/>
            <a:r>
              <a:rPr lang="hu-HU" sz="1600" dirty="0">
                <a:solidFill>
                  <a:schemeClr val="bg1"/>
                </a:solidFill>
              </a:rPr>
              <a:t>- Emlősök</a:t>
            </a:r>
            <a:br>
              <a:rPr lang="hu-HU" sz="1600" dirty="0">
                <a:solidFill>
                  <a:schemeClr val="bg1"/>
                </a:solidFill>
              </a:rPr>
            </a:b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97534" y="2890957"/>
            <a:ext cx="7935466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600" dirty="0">
                <a:solidFill>
                  <a:schemeClr val="bg1"/>
                </a:solidFill>
              </a:rPr>
              <a:t>1985 és 1995 között: 7 	73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1996 és 2007 között: 115	   4-500</a:t>
            </a:r>
          </a:p>
          <a:p>
            <a:pPr algn="l"/>
            <a:r>
              <a:rPr lang="hu-HU" sz="1600" dirty="0">
                <a:solidFill>
                  <a:schemeClr val="bg1"/>
                </a:solidFill>
              </a:rPr>
              <a:t>2008-tól: 607	1500-2000</a:t>
            </a:r>
          </a:p>
        </p:txBody>
      </p:sp>
      <p:sp>
        <p:nvSpPr>
          <p:cNvPr id="12" name="Jobbra nyíl 11"/>
          <p:cNvSpPr/>
          <p:nvPr/>
        </p:nvSpPr>
        <p:spPr>
          <a:xfrm>
            <a:off x="2903141" y="3186466"/>
            <a:ext cx="489204" cy="242316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Jobbra nyíl 16"/>
          <p:cNvSpPr/>
          <p:nvPr/>
        </p:nvSpPr>
        <p:spPr>
          <a:xfrm>
            <a:off x="1846246" y="3428782"/>
            <a:ext cx="489204" cy="242316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Jobbra nyíl 19"/>
          <p:cNvSpPr/>
          <p:nvPr/>
        </p:nvSpPr>
        <p:spPr>
          <a:xfrm>
            <a:off x="2764507" y="2930004"/>
            <a:ext cx="489204" cy="255438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6" name="Szövegdoboz 15"/>
          <p:cNvSpPr txBox="1"/>
          <p:nvPr/>
        </p:nvSpPr>
        <p:spPr>
          <a:xfrm>
            <a:off x="524966" y="3995772"/>
            <a:ext cx="4479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dirty="0">
                <a:solidFill>
                  <a:schemeClr val="bg1"/>
                </a:solidFill>
              </a:rPr>
              <a:t>Nem csak madarak! </a:t>
            </a:r>
            <a:endParaRPr lang="hu-HU" b="1" dirty="0"/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7561"/>
            <a:ext cx="9144000" cy="1130439"/>
          </a:xfrm>
          <a:prstGeom prst="rect">
            <a:avLst/>
          </a:prstGeom>
        </p:spPr>
      </p:pic>
      <p:pic>
        <p:nvPicPr>
          <p:cNvPr id="18" name="Kép 1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5791" y="1072046"/>
            <a:ext cx="1276834" cy="1276834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265" y="2933009"/>
            <a:ext cx="3642360" cy="2438400"/>
          </a:xfrm>
          <a:prstGeom prst="rect">
            <a:avLst/>
          </a:prstGeom>
        </p:spPr>
      </p:pic>
      <p:pic>
        <p:nvPicPr>
          <p:cNvPr id="19" name="Kép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072046"/>
            <a:ext cx="1524000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76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ctrTitle"/>
          </p:nvPr>
        </p:nvSpPr>
        <p:spPr>
          <a:xfrm>
            <a:off x="438110" y="260648"/>
            <a:ext cx="8238346" cy="864096"/>
          </a:xfrm>
          <a:solidFill>
            <a:srgbClr val="008000"/>
          </a:solidFill>
        </p:spPr>
        <p:txBody>
          <a:bodyPr anchor="ctr">
            <a:normAutofit/>
          </a:bodyPr>
          <a:lstStyle/>
          <a:p>
            <a:r>
              <a:rPr lang="hu-HU" sz="3000" b="1" dirty="0"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Mit tehetünk meg mi magunk?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95536" y="1268760"/>
            <a:ext cx="34563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dirty="0">
                <a:solidFill>
                  <a:schemeClr val="bg1"/>
                </a:solidFill>
              </a:rPr>
              <a:t>Amit megtehetünk</a:t>
            </a:r>
          </a:p>
        </p:txBody>
      </p:sp>
      <p:sp>
        <p:nvSpPr>
          <p:cNvPr id="12" name="Szövegdoboz 11"/>
          <p:cNvSpPr txBox="1"/>
          <p:nvPr/>
        </p:nvSpPr>
        <p:spPr>
          <a:xfrm>
            <a:off x="5436096" y="1638092"/>
            <a:ext cx="25681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hu-HU" sz="1600" dirty="0">
                <a:solidFill>
                  <a:schemeClr val="bg1"/>
                </a:solidFill>
              </a:rPr>
              <a:t>- Sérülések önálló kezelése.</a:t>
            </a:r>
            <a:br>
              <a:rPr lang="hu-HU" sz="1600" dirty="0">
                <a:solidFill>
                  <a:schemeClr val="bg1"/>
                </a:solidFill>
              </a:rPr>
            </a:br>
            <a:endParaRPr lang="hu-HU" sz="1600" dirty="0">
              <a:solidFill>
                <a:schemeClr val="bg1"/>
              </a:solidFill>
            </a:endParaRPr>
          </a:p>
          <a:p>
            <a:pPr algn="l"/>
            <a:r>
              <a:rPr lang="hu-HU" sz="1600" dirty="0">
                <a:solidFill>
                  <a:schemeClr val="bg1"/>
                </a:solidFill>
              </a:rPr>
              <a:t>- Kényszertáplálás.</a:t>
            </a:r>
            <a:br>
              <a:rPr lang="hu-HU" sz="1600" dirty="0">
                <a:solidFill>
                  <a:schemeClr val="bg1"/>
                </a:solidFill>
              </a:rPr>
            </a:br>
            <a:endParaRPr lang="hu-HU" sz="1600" dirty="0">
              <a:solidFill>
                <a:schemeClr val="bg1"/>
              </a:solidFill>
            </a:endParaRPr>
          </a:p>
          <a:p>
            <a:pPr lvl="0" algn="l"/>
            <a:r>
              <a:rPr lang="hu-HU" sz="1600" dirty="0">
                <a:solidFill>
                  <a:schemeClr val="bg1"/>
                </a:solidFill>
              </a:rPr>
              <a:t>- Védett vagy vadászható faj fogságban tartása.</a:t>
            </a:r>
          </a:p>
          <a:p>
            <a:pPr marL="285750" indent="-285750" algn="l">
              <a:buFontTx/>
              <a:buChar char="-"/>
            </a:pPr>
            <a:endParaRPr lang="hu-HU" sz="1600" dirty="0">
              <a:solidFill>
                <a:schemeClr val="bg1"/>
              </a:solidFill>
            </a:endParaRPr>
          </a:p>
        </p:txBody>
      </p:sp>
      <p:sp>
        <p:nvSpPr>
          <p:cNvPr id="14" name="Szövegdoboz 13"/>
          <p:cNvSpPr txBox="1"/>
          <p:nvPr/>
        </p:nvSpPr>
        <p:spPr>
          <a:xfrm>
            <a:off x="428163" y="1696740"/>
            <a:ext cx="4863917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l"/>
            <a:r>
              <a:rPr lang="hu-HU" sz="1600" dirty="0">
                <a:solidFill>
                  <a:schemeClr val="bg1"/>
                </a:solidFill>
              </a:rPr>
              <a:t>- </a:t>
            </a:r>
            <a:r>
              <a:rPr lang="hu-HU" sz="1600" b="1" dirty="0">
                <a:solidFill>
                  <a:schemeClr val="bg1"/>
                </a:solidFill>
              </a:rPr>
              <a:t>Megelőzés </a:t>
            </a:r>
            <a:r>
              <a:rPr lang="hu-HU" sz="1600" dirty="0">
                <a:solidFill>
                  <a:schemeClr val="bg1"/>
                </a:solidFill>
              </a:rPr>
              <a:t>(pl. országúti tetemek eltávolítása, útvonalak szabaddá tétele, macska bezárása, nagy üvegfelületek fóliázása stb.).</a:t>
            </a:r>
            <a:br>
              <a:rPr lang="hu-HU" sz="1600" dirty="0">
                <a:solidFill>
                  <a:schemeClr val="bg1"/>
                </a:solidFill>
              </a:rPr>
            </a:br>
            <a:endParaRPr lang="hu-HU" sz="1600" dirty="0">
              <a:solidFill>
                <a:schemeClr val="bg1"/>
              </a:solidFill>
            </a:endParaRPr>
          </a:p>
          <a:p>
            <a:pPr lvl="0" algn="l"/>
            <a:r>
              <a:rPr lang="hu-HU" sz="1600" dirty="0">
                <a:solidFill>
                  <a:schemeClr val="bg1"/>
                </a:solidFill>
              </a:rPr>
              <a:t>- Táplálék, menedék biztosítása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(madáretetés, őszi sünetetés, odútelepítés stb.).</a:t>
            </a:r>
            <a:br>
              <a:rPr lang="hu-HU" sz="1600" dirty="0">
                <a:solidFill>
                  <a:schemeClr val="bg1"/>
                </a:solidFill>
              </a:rPr>
            </a:br>
            <a:endParaRPr lang="hu-HU" sz="1600" dirty="0">
              <a:solidFill>
                <a:schemeClr val="bg1"/>
              </a:solidFill>
            </a:endParaRPr>
          </a:p>
          <a:p>
            <a:pPr lvl="0" algn="l"/>
            <a:r>
              <a:rPr lang="hu-HU" sz="1600" dirty="0">
                <a:solidFill>
                  <a:schemeClr val="bg1"/>
                </a:solidFill>
              </a:rPr>
              <a:t>- Potenciális veszélyt jelentő helyek rendszeres ellenőrzése (pl. vízóraakna stb.).</a:t>
            </a:r>
            <a:br>
              <a:rPr lang="hu-HU" sz="1600" dirty="0">
                <a:solidFill>
                  <a:schemeClr val="bg1"/>
                </a:solidFill>
              </a:rPr>
            </a:br>
            <a:endParaRPr lang="hu-HU" sz="1600" dirty="0">
              <a:solidFill>
                <a:schemeClr val="bg1"/>
              </a:solidFill>
            </a:endParaRPr>
          </a:p>
          <a:p>
            <a:pPr lvl="0" algn="l"/>
            <a:r>
              <a:rPr lang="hu-HU" sz="1600" dirty="0">
                <a:solidFill>
                  <a:schemeClr val="bg1"/>
                </a:solidFill>
              </a:rPr>
              <a:t>- Nem sérült, csak rossz helyre tévedt állat szabadon engedése biztonságos helyen.</a:t>
            </a:r>
            <a:br>
              <a:rPr lang="hu-HU" sz="1600" dirty="0">
                <a:solidFill>
                  <a:schemeClr val="bg1"/>
                </a:solidFill>
              </a:rPr>
            </a:b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- Elsősegély.</a:t>
            </a:r>
            <a:br>
              <a:rPr lang="hu-HU" sz="1600" dirty="0">
                <a:solidFill>
                  <a:schemeClr val="bg1"/>
                </a:solidFill>
              </a:rPr>
            </a:br>
            <a:endParaRPr lang="hu-HU" sz="1600" dirty="0">
              <a:solidFill>
                <a:schemeClr val="bg1"/>
              </a:solidFill>
            </a:endParaRPr>
          </a:p>
          <a:p>
            <a:pPr lvl="0" algn="l"/>
            <a:r>
              <a:rPr lang="hu-HU" sz="1600" dirty="0">
                <a:solidFill>
                  <a:schemeClr val="bg1"/>
                </a:solidFill>
              </a:rPr>
              <a:t>- Mentőhelyre juttatás.</a:t>
            </a:r>
          </a:p>
          <a:p>
            <a:pPr lvl="0" algn="l"/>
            <a:endParaRPr lang="hu-HU" sz="1600" dirty="0"/>
          </a:p>
        </p:txBody>
      </p:sp>
      <p:sp>
        <p:nvSpPr>
          <p:cNvPr id="27" name="Szövegdoboz 26"/>
          <p:cNvSpPr txBox="1"/>
          <p:nvPr/>
        </p:nvSpPr>
        <p:spPr>
          <a:xfrm>
            <a:off x="5436096" y="1281882"/>
            <a:ext cx="2529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dirty="0">
                <a:solidFill>
                  <a:schemeClr val="bg1"/>
                </a:solidFill>
              </a:rPr>
              <a:t>Amit </a:t>
            </a:r>
            <a:r>
              <a:rPr lang="hu-HU" b="1" dirty="0">
                <a:solidFill>
                  <a:srgbClr val="FF0000"/>
                </a:solidFill>
              </a:rPr>
              <a:t>NE</a:t>
            </a:r>
            <a:r>
              <a:rPr lang="hu-HU" b="1" dirty="0">
                <a:solidFill>
                  <a:schemeClr val="bg1"/>
                </a:solidFill>
              </a:rPr>
              <a:t> tegyünk</a:t>
            </a:r>
          </a:p>
        </p:txBody>
      </p:sp>
      <p:sp>
        <p:nvSpPr>
          <p:cNvPr id="21" name="Jobbra nyíl 20"/>
          <p:cNvSpPr/>
          <p:nvPr/>
        </p:nvSpPr>
        <p:spPr>
          <a:xfrm>
            <a:off x="2891308" y="5823125"/>
            <a:ext cx="1104628" cy="198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4" name="Jobbra nyíl 33"/>
          <p:cNvSpPr/>
          <p:nvPr/>
        </p:nvSpPr>
        <p:spPr>
          <a:xfrm>
            <a:off x="2891308" y="6021288"/>
            <a:ext cx="1104628" cy="1981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8" y="5729221"/>
            <a:ext cx="9144000" cy="1130439"/>
          </a:xfrm>
          <a:prstGeom prst="rect">
            <a:avLst/>
          </a:prstGeom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0359" y="3511809"/>
            <a:ext cx="3142446" cy="2067761"/>
          </a:xfrm>
          <a:prstGeom prst="rect">
            <a:avLst/>
          </a:prstGeom>
        </p:spPr>
      </p:pic>
      <p:sp>
        <p:nvSpPr>
          <p:cNvPr id="6" name="Szövegdoboz 5"/>
          <p:cNvSpPr txBox="1"/>
          <p:nvPr/>
        </p:nvSpPr>
        <p:spPr>
          <a:xfrm>
            <a:off x="7376605" y="3511809"/>
            <a:ext cx="1296144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hu-HU" sz="4000" b="1" dirty="0">
                <a:solidFill>
                  <a:srgbClr val="FF0000"/>
                </a:solidFill>
                <a:latin typeface="Arial Black" panose="020B0A04020102020204" pitchFamily="34" charset="0"/>
              </a:rPr>
              <a:t>NE!</a:t>
            </a:r>
            <a:endParaRPr lang="hu-HU" sz="4000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0E9D059A-19F0-38FE-5987-B15DAB003C4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69563" y="1118592"/>
            <a:ext cx="803186" cy="807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4993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541636" y="404664"/>
            <a:ext cx="8064895" cy="720080"/>
          </a:xfrm>
          <a:solidFill>
            <a:srgbClr val="008000"/>
          </a:solidFill>
        </p:spPr>
        <p:txBody>
          <a:bodyPr anchor="ctr">
            <a:normAutofit/>
          </a:bodyPr>
          <a:lstStyle/>
          <a:p>
            <a:pPr algn="ctr"/>
            <a:r>
              <a:rPr lang="hu-HU" sz="3000" b="1" dirty="0"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Mentőközpont az oktatásban</a:t>
            </a:r>
          </a:p>
        </p:txBody>
      </p:sp>
      <p:pic>
        <p:nvPicPr>
          <p:cNvPr id="5" name="Tartalom helye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636" y="1268760"/>
            <a:ext cx="2971800" cy="1990898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02741" y="3429000"/>
            <a:ext cx="3010695" cy="2114939"/>
          </a:xfrm>
          <a:prstGeom prst="rect">
            <a:avLst/>
          </a:prstGeom>
        </p:spPr>
      </p:pic>
      <p:pic>
        <p:nvPicPr>
          <p:cNvPr id="7" name="Kép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54945"/>
            <a:ext cx="9144000" cy="113043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333" y="1119693"/>
            <a:ext cx="1082031" cy="1082031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483395"/>
            <a:ext cx="1964162" cy="3032216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3624250" y="1292567"/>
            <a:ext cx="2819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dirty="0">
                <a:solidFill>
                  <a:schemeClr val="bg1"/>
                </a:solidFill>
              </a:rPr>
              <a:t>JÁTÉKOS TANULÁS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- A sérült állatok kezelésének gyakorlása plüssjátékokon.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3659329" y="2538770"/>
            <a:ext cx="292889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b="1" dirty="0">
                <a:solidFill>
                  <a:schemeClr val="bg1"/>
                </a:solidFill>
              </a:rPr>
              <a:t>LÁTOGATÁS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b="1" dirty="0">
                <a:solidFill>
                  <a:schemeClr val="bg1"/>
                </a:solidFill>
              </a:rPr>
              <a:t>A MENTŐKÖZPONTBAN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- Az információs anyagok segítségével ismerkedés a mentőközpont munkájával és az itt élő állatokkal.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3563888" y="4365104"/>
            <a:ext cx="30963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dirty="0">
                <a:solidFill>
                  <a:schemeClr val="bg1"/>
                </a:solidFill>
              </a:rPr>
              <a:t>TAPIZOO</a:t>
            </a:r>
            <a:br>
              <a:rPr lang="hu-HU" b="1" dirty="0">
                <a:solidFill>
                  <a:schemeClr val="bg1"/>
                </a:solidFill>
              </a:rPr>
            </a:br>
            <a:r>
              <a:rPr lang="hu-HU" dirty="0">
                <a:solidFill>
                  <a:schemeClr val="bg1"/>
                </a:solidFill>
              </a:rPr>
              <a:t>- Védett fajok megismerése kézbe vehető koponyák és egyéb preparátumok által.</a:t>
            </a:r>
          </a:p>
        </p:txBody>
      </p:sp>
    </p:spTree>
    <p:extLst>
      <p:ext uri="{BB962C8B-B14F-4D97-AF65-F5344CB8AC3E}">
        <p14:creationId xmlns:p14="http://schemas.microsoft.com/office/powerpoint/2010/main" val="38160040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ctrTitle"/>
          </p:nvPr>
        </p:nvSpPr>
        <p:spPr>
          <a:xfrm>
            <a:off x="539552" y="260648"/>
            <a:ext cx="8064896" cy="704552"/>
          </a:xfrm>
          <a:solidFill>
            <a:srgbClr val="008000"/>
          </a:solidFill>
        </p:spPr>
        <p:txBody>
          <a:bodyPr anchor="ctr">
            <a:normAutofit/>
          </a:bodyPr>
          <a:lstStyle/>
          <a:p>
            <a:r>
              <a:rPr lang="hu-HU" sz="3000" b="1" dirty="0"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MIKOR SZORUL SEGÍTSÉGRE?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6876256" y="2323878"/>
            <a:ext cx="174155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Ne nyúlj hozzá!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539552" y="1052736"/>
            <a:ext cx="8208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i="1" dirty="0">
                <a:solidFill>
                  <a:schemeClr val="bg1"/>
                </a:solidFill>
              </a:rPr>
              <a:t>Segítségre szorul, ha: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533896" y="3284984"/>
            <a:ext cx="84249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i="1" dirty="0">
                <a:solidFill>
                  <a:schemeClr val="bg1"/>
                </a:solidFill>
              </a:rPr>
              <a:t>Nem szorul segítségre, ha:</a:t>
            </a:r>
          </a:p>
          <a:p>
            <a:r>
              <a:rPr lang="hu-HU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" name="Szövegdoboz 1"/>
          <p:cNvSpPr txBox="1"/>
          <p:nvPr/>
        </p:nvSpPr>
        <p:spPr>
          <a:xfrm>
            <a:off x="3199544" y="1068658"/>
            <a:ext cx="43204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600" dirty="0">
                <a:solidFill>
                  <a:schemeClr val="bg1"/>
                </a:solidFill>
              </a:rPr>
              <a:t>- sérült,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- legyengült, mozgásképtelen,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- önellátásra képtelen, elárvult fióka, kölyök,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- veszélyben van, rossz helyre került.</a:t>
            </a:r>
          </a:p>
        </p:txBody>
      </p:sp>
      <p:sp>
        <p:nvSpPr>
          <p:cNvPr id="15" name="Jobbra nyíl 14"/>
          <p:cNvSpPr/>
          <p:nvPr/>
        </p:nvSpPr>
        <p:spPr>
          <a:xfrm>
            <a:off x="4572112" y="4507308"/>
            <a:ext cx="279424" cy="242316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Szövegdoboz 17"/>
          <p:cNvSpPr txBox="1"/>
          <p:nvPr/>
        </p:nvSpPr>
        <p:spPr>
          <a:xfrm>
            <a:off x="611560" y="3702746"/>
            <a:ext cx="38772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600" dirty="0">
                <a:solidFill>
                  <a:schemeClr val="bg1"/>
                </a:solidFill>
              </a:rPr>
              <a:t>- természetes élőhelyén van,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és egészségesnek látszik.	</a:t>
            </a:r>
            <a:br>
              <a:rPr lang="hu-HU" sz="1600" dirty="0">
                <a:solidFill>
                  <a:schemeClr val="bg1"/>
                </a:solidFill>
              </a:rPr>
            </a:b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- fióka, kölyök, de feltehetőleg 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b="1" dirty="0">
                <a:solidFill>
                  <a:schemeClr val="bg1"/>
                </a:solidFill>
              </a:rPr>
              <a:t>NEM</a:t>
            </a:r>
            <a:r>
              <a:rPr lang="hu-HU" sz="1600" dirty="0">
                <a:solidFill>
                  <a:schemeClr val="bg1"/>
                </a:solidFill>
              </a:rPr>
              <a:t> árva.</a:t>
            </a:r>
          </a:p>
        </p:txBody>
      </p:sp>
      <p:sp>
        <p:nvSpPr>
          <p:cNvPr id="28" name="Szövegdoboz 27"/>
          <p:cNvSpPr txBox="1"/>
          <p:nvPr/>
        </p:nvSpPr>
        <p:spPr>
          <a:xfrm>
            <a:off x="4139952" y="3955045"/>
            <a:ext cx="22217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600" dirty="0">
                <a:solidFill>
                  <a:schemeClr val="bg1"/>
                </a:solidFill>
              </a:rPr>
              <a:t>Pl.: süni az erdőben. </a:t>
            </a:r>
          </a:p>
        </p:txBody>
      </p:sp>
      <p:sp>
        <p:nvSpPr>
          <p:cNvPr id="29" name="Jobbra nyíl 28"/>
          <p:cNvSpPr/>
          <p:nvPr/>
        </p:nvSpPr>
        <p:spPr>
          <a:xfrm>
            <a:off x="3428480" y="4006074"/>
            <a:ext cx="279424" cy="242316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3" name="Téglalap 2"/>
          <p:cNvSpPr/>
          <p:nvPr/>
        </p:nvSpPr>
        <p:spPr>
          <a:xfrm>
            <a:off x="4932736" y="4421418"/>
            <a:ext cx="295163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u-HU" sz="1600" dirty="0">
                <a:solidFill>
                  <a:schemeClr val="bg1"/>
                </a:solidFill>
              </a:rPr>
              <a:t>őzgida, vadmalac 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a bokor alatt</a:t>
            </a:r>
            <a:endParaRPr lang="hu-HU" sz="1600" dirty="0"/>
          </a:p>
        </p:txBody>
      </p:sp>
      <p:sp>
        <p:nvSpPr>
          <p:cNvPr id="30" name="Jobbra nyíl 29"/>
          <p:cNvSpPr/>
          <p:nvPr/>
        </p:nvSpPr>
        <p:spPr>
          <a:xfrm>
            <a:off x="4569052" y="5130900"/>
            <a:ext cx="279424" cy="242316"/>
          </a:xfrm>
          <a:prstGeom prst="rightArrow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31" name="Kép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8" y="5729221"/>
            <a:ext cx="9144000" cy="1130439"/>
          </a:xfrm>
          <a:prstGeom prst="rect">
            <a:avLst/>
          </a:prstGeom>
        </p:spPr>
      </p:pic>
      <p:sp>
        <p:nvSpPr>
          <p:cNvPr id="34" name="Téglalap 33"/>
          <p:cNvSpPr/>
          <p:nvPr/>
        </p:nvSpPr>
        <p:spPr>
          <a:xfrm>
            <a:off x="4955344" y="5075892"/>
            <a:ext cx="300944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hu-HU" sz="1600" dirty="0">
                <a:solidFill>
                  <a:schemeClr val="bg1"/>
                </a:solidFill>
              </a:rPr>
              <a:t>kisrigó a bozótban</a:t>
            </a:r>
            <a:endParaRPr lang="hu-HU" sz="1600" dirty="0"/>
          </a:p>
        </p:txBody>
      </p:sp>
      <p:pic>
        <p:nvPicPr>
          <p:cNvPr id="2049" name="Kép 20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0665" y="2322206"/>
            <a:ext cx="2675591" cy="1505020"/>
          </a:xfrm>
          <a:prstGeom prst="rect">
            <a:avLst/>
          </a:prstGeom>
        </p:spPr>
      </p:pic>
      <p:pic>
        <p:nvPicPr>
          <p:cNvPr id="2053" name="Kép 205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2892" y="2970209"/>
            <a:ext cx="1741556" cy="2533404"/>
          </a:xfrm>
          <a:prstGeom prst="rect">
            <a:avLst/>
          </a:prstGeom>
        </p:spPr>
      </p:pic>
      <p:pic>
        <p:nvPicPr>
          <p:cNvPr id="41" name="Kép 4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409" y="1070571"/>
            <a:ext cx="1154039" cy="1154039"/>
          </a:xfrm>
          <a:prstGeom prst="rect">
            <a:avLst/>
          </a:prstGeom>
        </p:spPr>
      </p:pic>
      <p:pic>
        <p:nvPicPr>
          <p:cNvPr id="2055" name="Kép 205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453894"/>
            <a:ext cx="2443968" cy="1624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661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ctrTitle"/>
          </p:nvPr>
        </p:nvSpPr>
        <p:spPr>
          <a:xfrm>
            <a:off x="467544" y="260648"/>
            <a:ext cx="8136904" cy="864096"/>
          </a:xfrm>
          <a:solidFill>
            <a:srgbClr val="008000"/>
          </a:solidFill>
        </p:spPr>
        <p:txBody>
          <a:bodyPr anchor="ctr">
            <a:normAutofit fontScale="90000"/>
          </a:bodyPr>
          <a:lstStyle/>
          <a:p>
            <a:r>
              <a:rPr lang="hu-HU" sz="3000" b="1" dirty="0"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Milyen állatokat fogadhat </a:t>
            </a:r>
            <a:br>
              <a:rPr lang="hu-HU" sz="3000" b="1" dirty="0"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</a:br>
            <a:r>
              <a:rPr lang="hu-HU" sz="3000" b="1" dirty="0"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a mentőállomás?</a:t>
            </a:r>
          </a:p>
        </p:txBody>
      </p:sp>
      <p:sp>
        <p:nvSpPr>
          <p:cNvPr id="3" name="Szövegdoboz 2"/>
          <p:cNvSpPr txBox="1"/>
          <p:nvPr/>
        </p:nvSpPr>
        <p:spPr>
          <a:xfrm>
            <a:off x="395592" y="1192717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000" b="1" dirty="0">
                <a:solidFill>
                  <a:schemeClr val="bg1"/>
                </a:solidFill>
              </a:rPr>
              <a:t>Fogadhatja, ha: </a:t>
            </a:r>
          </a:p>
        </p:txBody>
      </p:sp>
      <p:sp>
        <p:nvSpPr>
          <p:cNvPr id="6" name="Szövegdoboz 5"/>
          <p:cNvSpPr txBox="1"/>
          <p:nvPr/>
        </p:nvSpPr>
        <p:spPr>
          <a:xfrm>
            <a:off x="4283968" y="1199654"/>
            <a:ext cx="38884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000" b="1" dirty="0">
                <a:solidFill>
                  <a:schemeClr val="bg1"/>
                </a:solidFill>
              </a:rPr>
              <a:t>Nem fogadhatja, ha: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467544" y="1700808"/>
            <a:ext cx="34022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600" dirty="0">
                <a:solidFill>
                  <a:schemeClr val="bg1"/>
                </a:solidFill>
              </a:rPr>
              <a:t>- hazai, védett faj egyede,</a:t>
            </a:r>
          </a:p>
          <a:p>
            <a:pPr algn="l"/>
            <a:r>
              <a:rPr lang="hu-HU" sz="1600" dirty="0">
                <a:solidFill>
                  <a:schemeClr val="bg1"/>
                </a:solidFill>
              </a:rPr>
              <a:t>- egzotikus faj szökött példánya,</a:t>
            </a:r>
          </a:p>
          <a:p>
            <a:pPr algn="l"/>
            <a:r>
              <a:rPr lang="hu-HU" sz="1600" dirty="0">
                <a:solidFill>
                  <a:schemeClr val="bg1"/>
                </a:solidFill>
              </a:rPr>
              <a:t>- kivételes esetben vadászható faj. 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4211960" y="1700808"/>
            <a:ext cx="381642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600" dirty="0">
                <a:solidFill>
                  <a:schemeClr val="bg1"/>
                </a:solidFill>
              </a:rPr>
              <a:t>- gazdátlan, kóbor háziállat,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- hazai, nem védett faj példánya,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- vadászható vadfaj egyede.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25336" y="4414268"/>
            <a:ext cx="698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dirty="0">
                <a:solidFill>
                  <a:schemeClr val="bg1"/>
                </a:solidFill>
              </a:rPr>
              <a:t>Hova fordulhatunk, ha a mentőállomás nem fogadhatja?</a:t>
            </a:r>
            <a:endParaRPr lang="hu-HU" dirty="0"/>
          </a:p>
        </p:txBody>
      </p:sp>
      <p:sp>
        <p:nvSpPr>
          <p:cNvPr id="10" name="Szövegdoboz 9"/>
          <p:cNvSpPr txBox="1"/>
          <p:nvPr/>
        </p:nvSpPr>
        <p:spPr>
          <a:xfrm>
            <a:off x="467544" y="4797152"/>
            <a:ext cx="45365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600" dirty="0">
                <a:solidFill>
                  <a:schemeClr val="bg1"/>
                </a:solidFill>
              </a:rPr>
              <a:t>- </a:t>
            </a:r>
            <a:r>
              <a:rPr lang="hu-HU" sz="1600" dirty="0" err="1">
                <a:solidFill>
                  <a:schemeClr val="bg1"/>
                </a:solidFill>
              </a:rPr>
              <a:t>állatmenhely</a:t>
            </a:r>
            <a:r>
              <a:rPr lang="hu-HU" sz="1600" dirty="0">
                <a:solidFill>
                  <a:schemeClr val="bg1"/>
                </a:solidFill>
              </a:rPr>
              <a:t>, állatvédő egyesületek,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- vadásztársaság,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- helyi állatorvos, állatkórház.</a:t>
            </a:r>
          </a:p>
        </p:txBody>
      </p:sp>
      <p:sp>
        <p:nvSpPr>
          <p:cNvPr id="19" name="Szövegdoboz 18"/>
          <p:cNvSpPr txBox="1"/>
          <p:nvPr/>
        </p:nvSpPr>
        <p:spPr>
          <a:xfrm>
            <a:off x="323528" y="6120190"/>
            <a:ext cx="28803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i="1" dirty="0">
                <a:solidFill>
                  <a:schemeClr val="bg1"/>
                </a:solidFill>
              </a:rPr>
              <a:t>Papagáj: állandó társaság!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8" y="5729221"/>
            <a:ext cx="9144000" cy="1130439"/>
          </a:xfrm>
          <a:prstGeom prst="rect">
            <a:avLst/>
          </a:prstGeom>
        </p:spPr>
      </p:pic>
      <p:pic>
        <p:nvPicPr>
          <p:cNvPr id="20" name="Kép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9453" y="1249820"/>
            <a:ext cx="1154039" cy="1154039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728" y="2832636"/>
            <a:ext cx="1639497" cy="1028412"/>
          </a:xfrm>
          <a:prstGeom prst="rect">
            <a:avLst/>
          </a:prstGeom>
          <a:ln w="38100">
            <a:solidFill>
              <a:srgbClr val="008000"/>
            </a:solidFill>
          </a:ln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3" y="2825766"/>
            <a:ext cx="1602011" cy="1052196"/>
          </a:xfrm>
          <a:prstGeom prst="rect">
            <a:avLst/>
          </a:prstGeom>
          <a:ln w="28575">
            <a:solidFill>
              <a:srgbClr val="008000"/>
            </a:solidFill>
          </a:ln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0145" y="2768396"/>
            <a:ext cx="1440160" cy="109855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2" name="Kép 2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2210" y="2778026"/>
            <a:ext cx="1368509" cy="1098553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23" name="Kép 2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624" y="2785791"/>
            <a:ext cx="1401824" cy="1083022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sp>
        <p:nvSpPr>
          <p:cNvPr id="24" name="Ellipszis 23"/>
          <p:cNvSpPr/>
          <p:nvPr/>
        </p:nvSpPr>
        <p:spPr>
          <a:xfrm>
            <a:off x="1064452" y="3986599"/>
            <a:ext cx="432048" cy="409204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/>
              <a:t>+</a:t>
            </a:r>
          </a:p>
        </p:txBody>
      </p:sp>
      <p:sp>
        <p:nvSpPr>
          <p:cNvPr id="30" name="Ellipszis 29"/>
          <p:cNvSpPr/>
          <p:nvPr/>
        </p:nvSpPr>
        <p:spPr>
          <a:xfrm>
            <a:off x="2852724" y="4001237"/>
            <a:ext cx="432048" cy="409204"/>
          </a:xfrm>
          <a:prstGeom prst="ellipse">
            <a:avLst/>
          </a:prstGeom>
          <a:solidFill>
            <a:srgbClr val="008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4000" b="1" dirty="0"/>
              <a:t>+</a:t>
            </a:r>
          </a:p>
        </p:txBody>
      </p:sp>
      <p:sp>
        <p:nvSpPr>
          <p:cNvPr id="31" name="Ellipszis 30"/>
          <p:cNvSpPr/>
          <p:nvPr/>
        </p:nvSpPr>
        <p:spPr>
          <a:xfrm>
            <a:off x="4640996" y="3983009"/>
            <a:ext cx="432048" cy="4092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4000" dirty="0"/>
              <a:t>–</a:t>
            </a:r>
            <a:endParaRPr lang="hu-HU" sz="4000" b="1" dirty="0"/>
          </a:p>
        </p:txBody>
      </p:sp>
      <p:sp>
        <p:nvSpPr>
          <p:cNvPr id="32" name="Ellipszis 31"/>
          <p:cNvSpPr/>
          <p:nvPr/>
        </p:nvSpPr>
        <p:spPr>
          <a:xfrm>
            <a:off x="6160440" y="3998867"/>
            <a:ext cx="432048" cy="4092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4000" dirty="0"/>
              <a:t>–</a:t>
            </a:r>
            <a:endParaRPr lang="hu-HU" sz="4000" b="1" dirty="0"/>
          </a:p>
        </p:txBody>
      </p:sp>
      <p:sp>
        <p:nvSpPr>
          <p:cNvPr id="33" name="Ellipszis 32"/>
          <p:cNvSpPr/>
          <p:nvPr/>
        </p:nvSpPr>
        <p:spPr>
          <a:xfrm>
            <a:off x="7687512" y="4000935"/>
            <a:ext cx="432048" cy="409204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hu-HU" sz="4000" dirty="0"/>
              <a:t>–</a:t>
            </a:r>
            <a:endParaRPr lang="hu-HU" sz="4000" b="1" dirty="0"/>
          </a:p>
        </p:txBody>
      </p:sp>
    </p:spTree>
    <p:extLst>
      <p:ext uri="{BB962C8B-B14F-4D97-AF65-F5344CB8AC3E}">
        <p14:creationId xmlns:p14="http://schemas.microsoft.com/office/powerpoint/2010/main" val="1175615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ctrTitle"/>
          </p:nvPr>
        </p:nvSpPr>
        <p:spPr>
          <a:xfrm>
            <a:off x="516285" y="332656"/>
            <a:ext cx="8088655" cy="648072"/>
          </a:xfrm>
          <a:solidFill>
            <a:srgbClr val="008000"/>
          </a:solidFill>
        </p:spPr>
        <p:txBody>
          <a:bodyPr>
            <a:normAutofit/>
          </a:bodyPr>
          <a:lstStyle/>
          <a:p>
            <a:r>
              <a:rPr lang="hu-HU" sz="3000" b="1" dirty="0"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HOGYAN FOGJUK MEG?</a:t>
            </a:r>
          </a:p>
        </p:txBody>
      </p:sp>
      <p:sp>
        <p:nvSpPr>
          <p:cNvPr id="2" name="AutoShape 4" descr="Képtalálat a következ&amp;odblac;re: „lisztbogár”"/>
          <p:cNvSpPr>
            <a:spLocks noChangeAspect="1" noChangeArrowheads="1"/>
          </p:cNvSpPr>
          <p:nvPr/>
        </p:nvSpPr>
        <p:spPr bwMode="auto">
          <a:xfrm>
            <a:off x="155575" y="-1143000"/>
            <a:ext cx="17907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516285" y="1543120"/>
            <a:ext cx="554843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600" b="1" dirty="0">
                <a:solidFill>
                  <a:schemeClr val="bg1"/>
                </a:solidFill>
              </a:rPr>
              <a:t>Védőfelszerelés: </a:t>
            </a:r>
            <a:endParaRPr lang="hu-HU" sz="1600" dirty="0">
              <a:solidFill>
                <a:schemeClr val="bg1"/>
              </a:solidFill>
            </a:endParaRPr>
          </a:p>
          <a:p>
            <a:pPr algn="l"/>
            <a:r>
              <a:rPr lang="hu-HU" sz="1600" dirty="0">
                <a:solidFill>
                  <a:schemeClr val="bg1"/>
                </a:solidFill>
              </a:rPr>
              <a:t>- háló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- pokróc, kabát (leborítani)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- vastag (bőr)kesztyű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- csipesz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Szemre vigyázni! </a:t>
            </a:r>
          </a:p>
          <a:p>
            <a:pPr algn="l"/>
            <a:endParaRPr lang="hu-HU" sz="1600" dirty="0">
              <a:solidFill>
                <a:schemeClr val="bg1"/>
              </a:solidFill>
            </a:endParaRPr>
          </a:p>
          <a:p>
            <a:pPr algn="l"/>
            <a:r>
              <a:rPr lang="hu-HU" sz="1600" b="1" dirty="0">
                <a:solidFill>
                  <a:schemeClr val="bg1"/>
                </a:solidFill>
              </a:rPr>
              <a:t>Fertőzésveszély</a:t>
            </a:r>
          </a:p>
          <a:p>
            <a:pPr algn="l"/>
            <a:r>
              <a:rPr lang="hu-HU" sz="1600" dirty="0">
                <a:solidFill>
                  <a:schemeClr val="bg1"/>
                </a:solidFill>
              </a:rPr>
              <a:t>- </a:t>
            </a:r>
            <a:r>
              <a:rPr lang="hu-HU" sz="1600" b="1" dirty="0">
                <a:solidFill>
                  <a:srgbClr val="FF0000"/>
                </a:solidFill>
              </a:rPr>
              <a:t>VESZETTSÉG</a:t>
            </a:r>
            <a:r>
              <a:rPr lang="hu-HU" sz="1600" dirty="0">
                <a:solidFill>
                  <a:srgbClr val="FF0000"/>
                </a:solidFill>
              </a:rPr>
              <a:t> </a:t>
            </a:r>
            <a:r>
              <a:rPr lang="hu-HU" sz="1600" dirty="0">
                <a:solidFill>
                  <a:schemeClr val="bg1"/>
                </a:solidFill>
              </a:rPr>
              <a:t>(főként ragadozók és denevérek, de elméletileg bármilyen melegvérű állat esetében).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- </a:t>
            </a:r>
            <a:r>
              <a:rPr lang="hu-HU" sz="1600" b="1" dirty="0">
                <a:solidFill>
                  <a:schemeClr val="bg1"/>
                </a:solidFill>
              </a:rPr>
              <a:t>Paraziták </a:t>
            </a:r>
            <a:r>
              <a:rPr lang="hu-HU" sz="1600" dirty="0">
                <a:solidFill>
                  <a:schemeClr val="bg1"/>
                </a:solidFill>
              </a:rPr>
              <a:t>(házi kedvenceink is fertőződhetnek).</a:t>
            </a:r>
          </a:p>
          <a:p>
            <a:pPr algn="l"/>
            <a:endParaRPr lang="hu-HU" sz="1600" dirty="0">
              <a:solidFill>
                <a:schemeClr val="bg1"/>
              </a:solidFill>
            </a:endParaRPr>
          </a:p>
          <a:p>
            <a:pPr algn="l"/>
            <a:r>
              <a:rPr lang="hu-HU" sz="1600" b="1" dirty="0">
                <a:solidFill>
                  <a:schemeClr val="bg1"/>
                </a:solidFill>
              </a:rPr>
              <a:t>Kígyók </a:t>
            </a:r>
            <a:br>
              <a:rPr lang="hu-HU" sz="1600" b="1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Illegális állatkereskedelem: egzotikus állatok szökése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- Városligeti-tó: </a:t>
            </a:r>
            <a:r>
              <a:rPr lang="hu-HU" sz="1600" dirty="0" err="1">
                <a:solidFill>
                  <a:schemeClr val="bg1"/>
                </a:solidFill>
              </a:rPr>
              <a:t>sinaloai</a:t>
            </a:r>
            <a:r>
              <a:rPr lang="hu-HU" sz="1600" dirty="0">
                <a:solidFill>
                  <a:schemeClr val="bg1"/>
                </a:solidFill>
              </a:rPr>
              <a:t> királysikló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- Békásmegyeri lakótelep: bambuszvipera(!)</a:t>
            </a:r>
            <a:endParaRPr lang="hu-HU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5753639" y="4725144"/>
            <a:ext cx="28513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600" b="1" dirty="0">
                <a:solidFill>
                  <a:schemeClr val="bg1"/>
                </a:solidFill>
              </a:rPr>
              <a:t>Ismeretlen kígyóhoz </a:t>
            </a:r>
            <a:br>
              <a:rPr lang="hu-HU" sz="1600" b="1" dirty="0">
                <a:solidFill>
                  <a:schemeClr val="bg1"/>
                </a:solidFill>
              </a:rPr>
            </a:br>
            <a:r>
              <a:rPr lang="hu-HU" sz="1600" b="1" dirty="0">
                <a:solidFill>
                  <a:schemeClr val="bg1"/>
                </a:solidFill>
              </a:rPr>
              <a:t>SOHA ne nyúljunk kézzel </a:t>
            </a:r>
            <a:br>
              <a:rPr lang="hu-HU" sz="1600" b="1" dirty="0">
                <a:solidFill>
                  <a:schemeClr val="bg1"/>
                </a:solidFill>
              </a:rPr>
            </a:br>
            <a:r>
              <a:rPr lang="hu-HU" sz="1600" b="1" dirty="0">
                <a:solidFill>
                  <a:schemeClr val="bg1"/>
                </a:solidFill>
              </a:rPr>
              <a:t>(főként lakott területen)!</a:t>
            </a:r>
          </a:p>
        </p:txBody>
      </p:sp>
      <p:sp>
        <p:nvSpPr>
          <p:cNvPr id="4" name="Jobbra nyíl 3"/>
          <p:cNvSpPr/>
          <p:nvPr/>
        </p:nvSpPr>
        <p:spPr>
          <a:xfrm>
            <a:off x="5436096" y="4797152"/>
            <a:ext cx="504056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9" name="Kép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8" y="5729221"/>
            <a:ext cx="9144000" cy="1130439"/>
          </a:xfrm>
          <a:prstGeom prst="rect">
            <a:avLst/>
          </a:prstGeom>
        </p:spPr>
      </p:pic>
      <p:sp>
        <p:nvSpPr>
          <p:cNvPr id="21" name="Szövegdoboz 20"/>
          <p:cNvSpPr txBox="1"/>
          <p:nvPr/>
        </p:nvSpPr>
        <p:spPr>
          <a:xfrm>
            <a:off x="467544" y="1124744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2000" b="1" dirty="0">
                <a:solidFill>
                  <a:schemeClr val="bg1"/>
                </a:solidFill>
              </a:rPr>
              <a:t>Vigyázat! </a:t>
            </a:r>
            <a:r>
              <a:rPr lang="hu-HU" sz="2000" b="1" dirty="0">
                <a:solidFill>
                  <a:srgbClr val="FF0000"/>
                </a:solidFill>
              </a:rPr>
              <a:t>Vadállat</a:t>
            </a:r>
            <a:r>
              <a:rPr lang="hu-HU" sz="2000" b="1" dirty="0">
                <a:solidFill>
                  <a:schemeClr val="bg1"/>
                </a:solidFill>
              </a:rPr>
              <a:t> akkor is, ha szelídnek látszik!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524854"/>
            <a:ext cx="1328731" cy="1916109"/>
          </a:xfrm>
          <a:prstGeom prst="rect">
            <a:avLst/>
          </a:prstGeom>
        </p:spPr>
      </p:pic>
      <p:pic>
        <p:nvPicPr>
          <p:cNvPr id="9" name="Kép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820" y="1506776"/>
            <a:ext cx="2067186" cy="1372709"/>
          </a:xfrm>
          <a:prstGeom prst="rect">
            <a:avLst/>
          </a:prstGeom>
        </p:spPr>
      </p:pic>
      <p:pic>
        <p:nvPicPr>
          <p:cNvPr id="10" name="Kép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719" y="3041415"/>
            <a:ext cx="2462781" cy="1681696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6064720" y="2996952"/>
            <a:ext cx="2462780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600" dirty="0">
                <a:solidFill>
                  <a:srgbClr val="FF0000"/>
                </a:solidFill>
                <a:latin typeface="Arial Black" panose="020B0A04020102020204" pitchFamily="34" charset="0"/>
              </a:rPr>
              <a:t>Mérges vagy nem? </a:t>
            </a:r>
          </a:p>
          <a:p>
            <a:r>
              <a:rPr lang="hu-HU" sz="1600" dirty="0">
                <a:solidFill>
                  <a:srgbClr val="FF0000"/>
                </a:solidFill>
                <a:latin typeface="Arial Black" panose="020B0A04020102020204" pitchFamily="34" charset="0"/>
              </a:rPr>
              <a:t>Ne kockáztass!</a:t>
            </a:r>
          </a:p>
        </p:txBody>
      </p:sp>
      <p:pic>
        <p:nvPicPr>
          <p:cNvPr id="28" name="Kép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0901" y="1098195"/>
            <a:ext cx="1154039" cy="115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2298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ctrTitle"/>
          </p:nvPr>
        </p:nvSpPr>
        <p:spPr>
          <a:xfrm>
            <a:off x="539552" y="353715"/>
            <a:ext cx="8140079" cy="627013"/>
          </a:xfrm>
          <a:solidFill>
            <a:srgbClr val="008000"/>
          </a:solidFill>
        </p:spPr>
        <p:txBody>
          <a:bodyPr anchor="ctr">
            <a:normAutofit fontScale="90000"/>
          </a:bodyPr>
          <a:lstStyle/>
          <a:p>
            <a:r>
              <a:rPr lang="hu-HU" sz="3000" b="1" dirty="0"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Ideiglenes ELHELYEZÉS, szállítás</a:t>
            </a:r>
          </a:p>
        </p:txBody>
      </p:sp>
      <p:sp>
        <p:nvSpPr>
          <p:cNvPr id="2" name="AutoShape 4" descr="Képtalálat a következ&amp;odblac;re: „lisztbogár”"/>
          <p:cNvSpPr>
            <a:spLocks noChangeAspect="1" noChangeArrowheads="1"/>
          </p:cNvSpPr>
          <p:nvPr/>
        </p:nvSpPr>
        <p:spPr bwMode="auto">
          <a:xfrm>
            <a:off x="155575" y="-1143000"/>
            <a:ext cx="17907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6" descr="Képtalálat a következ&amp;odblac;re: „lisztbogár”"/>
          <p:cNvSpPr>
            <a:spLocks noChangeAspect="1" noChangeArrowheads="1"/>
          </p:cNvSpPr>
          <p:nvPr/>
        </p:nvSpPr>
        <p:spPr bwMode="auto">
          <a:xfrm>
            <a:off x="307975" y="-990600"/>
            <a:ext cx="17907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1" name="Szövegdoboz 10"/>
          <p:cNvSpPr txBox="1"/>
          <p:nvPr/>
        </p:nvSpPr>
        <p:spPr>
          <a:xfrm>
            <a:off x="513232" y="1124744"/>
            <a:ext cx="8163224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dirty="0">
                <a:solidFill>
                  <a:schemeClr val="bg1"/>
                </a:solidFill>
              </a:rPr>
              <a:t>A jó szállítóeszköz:</a:t>
            </a:r>
          </a:p>
          <a:p>
            <a:pPr algn="l"/>
            <a:br>
              <a:rPr lang="hu-HU" sz="1600" b="1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- zárt, sötét 	Az állat  nem lát ki belőle, nem próbál menekülni.</a:t>
            </a:r>
          </a:p>
          <a:p>
            <a:pPr algn="l"/>
            <a:r>
              <a:rPr lang="hu-HU" sz="1600" dirty="0">
                <a:solidFill>
                  <a:schemeClr val="bg1"/>
                </a:solidFill>
              </a:rPr>
              <a:t>- merev, de nem rácsos 	Az állat nem préseli át magát, nem akad bele.</a:t>
            </a:r>
          </a:p>
          <a:p>
            <a:pPr algn="l"/>
            <a:r>
              <a:rPr lang="hu-HU" sz="1600" dirty="0">
                <a:solidFill>
                  <a:schemeClr val="bg1"/>
                </a:solidFill>
              </a:rPr>
              <a:t>- nem túl tágas	   Ha kevesebbet tud mozogni az állat, kevésbé sérül.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- jól szellőző 	Akkora résekkel, hogy az állatnak a feje se férjen ki rajta.</a:t>
            </a:r>
          </a:p>
          <a:p>
            <a:pPr algn="l"/>
            <a:r>
              <a:rPr lang="hu-HU" sz="1600" dirty="0">
                <a:solidFill>
                  <a:schemeClr val="bg1"/>
                </a:solidFill>
              </a:rPr>
              <a:t>- bélelt 	       Puha, nedvszívó anyaggal, ami nem tekeredhet rá az állatra.</a:t>
            </a:r>
            <a:br>
              <a:rPr lang="hu-HU" sz="1600" dirty="0">
                <a:solidFill>
                  <a:schemeClr val="bg1"/>
                </a:solidFill>
              </a:rPr>
            </a:br>
            <a:endParaRPr lang="hu-HU" sz="1600" dirty="0">
              <a:solidFill>
                <a:schemeClr val="bg1"/>
              </a:solidFill>
            </a:endParaRPr>
          </a:p>
          <a:p>
            <a:pPr algn="l"/>
            <a:r>
              <a:rPr lang="hu-HU" sz="1600" b="1" dirty="0">
                <a:solidFill>
                  <a:schemeClr val="bg1"/>
                </a:solidFill>
              </a:rPr>
              <a:t>Melegítés:</a:t>
            </a:r>
          </a:p>
          <a:p>
            <a:pPr algn="l"/>
            <a:r>
              <a:rPr lang="hu-HU" sz="1600" dirty="0">
                <a:solidFill>
                  <a:schemeClr val="bg1"/>
                </a:solidFill>
              </a:rPr>
              <a:t>- főleg újszülött állatok esetében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(</a:t>
            </a:r>
            <a:r>
              <a:rPr lang="hu-HU" sz="1600" dirty="0" err="1">
                <a:solidFill>
                  <a:schemeClr val="bg1"/>
                </a:solidFill>
              </a:rPr>
              <a:t>infralámpa</a:t>
            </a:r>
            <a:r>
              <a:rPr lang="hu-HU" sz="1600" dirty="0">
                <a:solidFill>
                  <a:schemeClr val="bg1"/>
                </a:solidFill>
              </a:rPr>
              <a:t>, melegvizes palack).</a:t>
            </a:r>
            <a:br>
              <a:rPr lang="hu-HU" sz="1600" dirty="0">
                <a:solidFill>
                  <a:schemeClr val="bg1"/>
                </a:solidFill>
              </a:rPr>
            </a:br>
            <a:endParaRPr lang="hu-HU" sz="1600" dirty="0">
              <a:solidFill>
                <a:schemeClr val="bg1"/>
              </a:solidFill>
            </a:endParaRPr>
          </a:p>
          <a:p>
            <a:pPr algn="l"/>
            <a:r>
              <a:rPr lang="hu-HU" sz="1600" b="1" dirty="0">
                <a:solidFill>
                  <a:schemeClr val="bg1"/>
                </a:solidFill>
              </a:rPr>
              <a:t>Szállítás közben kerülendő: </a:t>
            </a:r>
            <a:br>
              <a:rPr lang="hu-HU" sz="1600" b="1" dirty="0">
                <a:solidFill>
                  <a:schemeClr val="bg1"/>
                </a:solidFill>
              </a:rPr>
            </a:br>
            <a:endParaRPr lang="hu-HU" dirty="0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8" y="5729221"/>
            <a:ext cx="9144000" cy="1130439"/>
          </a:xfrm>
          <a:prstGeom prst="rect">
            <a:avLst/>
          </a:prstGeom>
        </p:spPr>
      </p:pic>
      <p:sp>
        <p:nvSpPr>
          <p:cNvPr id="16" name="Jobbra nyíl 15"/>
          <p:cNvSpPr/>
          <p:nvPr/>
        </p:nvSpPr>
        <p:spPr>
          <a:xfrm>
            <a:off x="1854073" y="1712417"/>
            <a:ext cx="489204" cy="255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7" name="Jobbra nyíl 16"/>
          <p:cNvSpPr/>
          <p:nvPr/>
        </p:nvSpPr>
        <p:spPr>
          <a:xfrm>
            <a:off x="2771800" y="1930558"/>
            <a:ext cx="489204" cy="255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8" name="Jobbra nyíl 17"/>
          <p:cNvSpPr/>
          <p:nvPr/>
        </p:nvSpPr>
        <p:spPr>
          <a:xfrm>
            <a:off x="2025518" y="2180011"/>
            <a:ext cx="489204" cy="255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9" name="Jobbra nyíl 18"/>
          <p:cNvSpPr/>
          <p:nvPr/>
        </p:nvSpPr>
        <p:spPr>
          <a:xfrm>
            <a:off x="1854073" y="2420888"/>
            <a:ext cx="489204" cy="255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0" name="Jobbra nyíl 19"/>
          <p:cNvSpPr/>
          <p:nvPr/>
        </p:nvSpPr>
        <p:spPr>
          <a:xfrm>
            <a:off x="1364869" y="2676326"/>
            <a:ext cx="489204" cy="25543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22" name="Szövegdoboz 21"/>
          <p:cNvSpPr txBox="1"/>
          <p:nvPr/>
        </p:nvSpPr>
        <p:spPr>
          <a:xfrm>
            <a:off x="520891" y="4315748"/>
            <a:ext cx="424726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600" dirty="0">
                <a:solidFill>
                  <a:schemeClr val="bg1"/>
                </a:solidFill>
              </a:rPr>
              <a:t>- rázkódás,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- huzat,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- extrém hőmérséklet (túlhevülés, fagy).</a:t>
            </a:r>
          </a:p>
          <a:p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539552" y="5249535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A cél: minél gyorsabban eljutni a legközelebbi mentőhelyre!</a:t>
            </a: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618" y="3096071"/>
            <a:ext cx="3783838" cy="2128409"/>
          </a:xfrm>
          <a:prstGeom prst="rect">
            <a:avLst/>
          </a:prstGeom>
        </p:spPr>
      </p:pic>
      <p:pic>
        <p:nvPicPr>
          <p:cNvPr id="26" name="Kép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26" y="980728"/>
            <a:ext cx="949830" cy="949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567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ctrTitle"/>
          </p:nvPr>
        </p:nvSpPr>
        <p:spPr>
          <a:xfrm>
            <a:off x="345281" y="332656"/>
            <a:ext cx="8402471" cy="720080"/>
          </a:xfrm>
          <a:solidFill>
            <a:srgbClr val="008000"/>
          </a:solidFill>
        </p:spPr>
        <p:txBody>
          <a:bodyPr anchor="ctr">
            <a:normAutofit/>
          </a:bodyPr>
          <a:lstStyle/>
          <a:p>
            <a:r>
              <a:rPr lang="hu-HU" sz="3000" b="1" dirty="0"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IDEIGLENES ELLÁTÁS</a:t>
            </a:r>
          </a:p>
        </p:txBody>
      </p:sp>
      <p:sp>
        <p:nvSpPr>
          <p:cNvPr id="2" name="AutoShape 4" descr="Képtalálat a következ&amp;odblac;re: „lisztbogár”"/>
          <p:cNvSpPr>
            <a:spLocks noChangeAspect="1" noChangeArrowheads="1"/>
          </p:cNvSpPr>
          <p:nvPr/>
        </p:nvSpPr>
        <p:spPr bwMode="auto">
          <a:xfrm>
            <a:off x="155575" y="-1143000"/>
            <a:ext cx="17907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6" descr="Képtalálat a következ&amp;odblac;re: „lisztbogár”"/>
          <p:cNvSpPr>
            <a:spLocks noChangeAspect="1" noChangeArrowheads="1"/>
          </p:cNvSpPr>
          <p:nvPr/>
        </p:nvSpPr>
        <p:spPr bwMode="auto">
          <a:xfrm>
            <a:off x="307975" y="-990600"/>
            <a:ext cx="17907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8" name="Szövegdoboz 7"/>
          <p:cNvSpPr txBox="1"/>
          <p:nvPr/>
        </p:nvSpPr>
        <p:spPr>
          <a:xfrm>
            <a:off x="318231" y="1184472"/>
            <a:ext cx="822826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dirty="0">
                <a:solidFill>
                  <a:schemeClr val="bg1"/>
                </a:solidFill>
              </a:rPr>
              <a:t>Sebkezelés </a:t>
            </a:r>
          </a:p>
          <a:p>
            <a:pPr algn="l"/>
            <a:r>
              <a:rPr lang="hu-HU" sz="1600" b="1" dirty="0">
                <a:solidFill>
                  <a:schemeClr val="bg1"/>
                </a:solidFill>
              </a:rPr>
              <a:t>- Nyílt seb: </a:t>
            </a:r>
            <a:r>
              <a:rPr lang="hu-HU" sz="1600" dirty="0">
                <a:solidFill>
                  <a:schemeClr val="bg1"/>
                </a:solidFill>
              </a:rPr>
              <a:t>fertőtlenítő ecsetelés </a:t>
            </a:r>
            <a:r>
              <a:rPr lang="hu-HU" sz="1600" dirty="0" err="1">
                <a:solidFill>
                  <a:schemeClr val="bg1"/>
                </a:solidFill>
              </a:rPr>
              <a:t>Betadin</a:t>
            </a:r>
            <a:r>
              <a:rPr lang="hu-HU" sz="1600" dirty="0">
                <a:solidFill>
                  <a:schemeClr val="bg1"/>
                </a:solidFill>
              </a:rPr>
              <a:t>-oldattal.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b="1" dirty="0">
                <a:solidFill>
                  <a:schemeClr val="bg1"/>
                </a:solidFill>
              </a:rPr>
              <a:t>- Törés, ficam: </a:t>
            </a:r>
            <a:r>
              <a:rPr lang="hu-HU" sz="1600" b="1" dirty="0">
                <a:solidFill>
                  <a:srgbClr val="FF0000"/>
                </a:solidFill>
              </a:rPr>
              <a:t>NE</a:t>
            </a:r>
            <a:r>
              <a:rPr lang="hu-HU" sz="1600" dirty="0">
                <a:solidFill>
                  <a:schemeClr val="bg1"/>
                </a:solidFill>
              </a:rPr>
              <a:t> próbáljuk házilag rögzíteni!</a:t>
            </a:r>
          </a:p>
        </p:txBody>
      </p:sp>
      <p:sp>
        <p:nvSpPr>
          <p:cNvPr id="10" name="Szövegdoboz 9"/>
          <p:cNvSpPr txBox="1"/>
          <p:nvPr/>
        </p:nvSpPr>
        <p:spPr>
          <a:xfrm>
            <a:off x="345281" y="5674022"/>
            <a:ext cx="36486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2094820" y="2939460"/>
            <a:ext cx="60775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600" dirty="0">
                <a:solidFill>
                  <a:schemeClr val="bg1"/>
                </a:solidFill>
              </a:rPr>
              <a:t>- forrázott, lehűtött lisztkukac,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- keménytojás,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- nyers csirkehúsdarabkák,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- konzerv-kölyökmacskatáp (szósz nélkül),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- szőlőcukoroldat, vitaminkészítmény,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(legyengült madaraknak).</a:t>
            </a:r>
          </a:p>
        </p:txBody>
      </p:sp>
      <p:sp>
        <p:nvSpPr>
          <p:cNvPr id="17" name="Szövegdoboz 16"/>
          <p:cNvSpPr txBox="1"/>
          <p:nvPr/>
        </p:nvSpPr>
        <p:spPr>
          <a:xfrm>
            <a:off x="376851" y="4602614"/>
            <a:ext cx="17728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600" b="1" dirty="0">
                <a:solidFill>
                  <a:schemeClr val="bg1"/>
                </a:solidFill>
              </a:rPr>
              <a:t>Ami </a:t>
            </a:r>
            <a:r>
              <a:rPr lang="hu-HU" sz="1600" b="1" dirty="0">
                <a:solidFill>
                  <a:srgbClr val="FF0000"/>
                </a:solidFill>
              </a:rPr>
              <a:t>TILOS</a:t>
            </a:r>
            <a:r>
              <a:rPr lang="hu-HU" sz="1600" b="1" dirty="0">
                <a:solidFill>
                  <a:schemeClr val="bg1"/>
                </a:solidFill>
              </a:rPr>
              <a:t>:</a:t>
            </a:r>
          </a:p>
        </p:txBody>
      </p:sp>
      <p:pic>
        <p:nvPicPr>
          <p:cNvPr id="16" name="Kép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27561"/>
            <a:ext cx="9144000" cy="1130439"/>
          </a:xfrm>
          <a:prstGeom prst="rect">
            <a:avLst/>
          </a:prstGeom>
        </p:spPr>
      </p:pic>
      <p:sp>
        <p:nvSpPr>
          <p:cNvPr id="20" name="Szövegdoboz 19"/>
          <p:cNvSpPr txBox="1"/>
          <p:nvPr/>
        </p:nvSpPr>
        <p:spPr>
          <a:xfrm>
            <a:off x="343383" y="2176988"/>
            <a:ext cx="84789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dirty="0">
                <a:solidFill>
                  <a:schemeClr val="bg1"/>
                </a:solidFill>
              </a:rPr>
              <a:t>Etetés</a:t>
            </a:r>
          </a:p>
          <a:p>
            <a:pPr algn="l"/>
            <a:r>
              <a:rPr lang="hu-HU" sz="1600" b="1" dirty="0">
                <a:solidFill>
                  <a:schemeClr val="bg1"/>
                </a:solidFill>
              </a:rPr>
              <a:t>Kerüljük a nem megfelelő táplálékot: a koplalás nem árt annyit, mint a hasmenés!</a:t>
            </a:r>
          </a:p>
          <a:p>
            <a:pPr marL="285750" indent="-285750" algn="l">
              <a:buFontTx/>
              <a:buChar char="-"/>
            </a:pPr>
            <a:endParaRPr lang="hu-HU" sz="1600" b="1" dirty="0">
              <a:solidFill>
                <a:schemeClr val="bg1"/>
              </a:solidFill>
            </a:endParaRPr>
          </a:p>
          <a:p>
            <a:pPr algn="l"/>
            <a:r>
              <a:rPr lang="hu-HU" sz="1600" b="1" dirty="0">
                <a:solidFill>
                  <a:schemeClr val="bg1"/>
                </a:solidFill>
              </a:rPr>
              <a:t>Szükség esetén: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2051720" y="4584030"/>
            <a:ext cx="44871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600" dirty="0">
                <a:solidFill>
                  <a:schemeClr val="bg1"/>
                </a:solidFill>
              </a:rPr>
              <a:t>- tej,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- földigiliszta,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- fűszeres emberi ételek, 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- nyers sertéshús.</a:t>
            </a: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2678" y="3068960"/>
            <a:ext cx="2698394" cy="2513767"/>
          </a:xfrm>
          <a:prstGeom prst="rect">
            <a:avLst/>
          </a:prstGeom>
        </p:spPr>
      </p:pic>
      <p:sp>
        <p:nvSpPr>
          <p:cNvPr id="18" name="Szövegdoboz 17"/>
          <p:cNvSpPr txBox="1"/>
          <p:nvPr/>
        </p:nvSpPr>
        <p:spPr>
          <a:xfrm>
            <a:off x="6072678" y="3068960"/>
            <a:ext cx="1019602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2000" dirty="0">
                <a:solidFill>
                  <a:srgbClr val="FF0000"/>
                </a:solidFill>
                <a:latin typeface="Arial Black" panose="020B0A04020102020204" pitchFamily="34" charset="0"/>
              </a:rPr>
              <a:t>NE!</a:t>
            </a:r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2486" y="1184988"/>
            <a:ext cx="1709834" cy="1145588"/>
          </a:xfrm>
          <a:prstGeom prst="rect">
            <a:avLst/>
          </a:prstGeom>
        </p:spPr>
      </p:pic>
      <p:pic>
        <p:nvPicPr>
          <p:cNvPr id="27" name="Kép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0497" y="1048799"/>
            <a:ext cx="997447" cy="997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8774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33137" cy="648072"/>
          </a:xfrm>
          <a:solidFill>
            <a:srgbClr val="008000"/>
          </a:solidFill>
        </p:spPr>
        <p:txBody>
          <a:bodyPr anchor="ctr">
            <a:noAutofit/>
          </a:bodyPr>
          <a:lstStyle/>
          <a:p>
            <a:r>
              <a:rPr lang="hu-HU" sz="3000" b="1" dirty="0"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A leggyakoribb bekerülési okok</a:t>
            </a:r>
          </a:p>
        </p:txBody>
      </p:sp>
      <p:sp>
        <p:nvSpPr>
          <p:cNvPr id="2" name="AutoShape 4" descr="Képtalálat a következ&amp;odblac;re: „lisztbogár”"/>
          <p:cNvSpPr>
            <a:spLocks noChangeAspect="1" noChangeArrowheads="1"/>
          </p:cNvSpPr>
          <p:nvPr/>
        </p:nvSpPr>
        <p:spPr bwMode="auto">
          <a:xfrm>
            <a:off x="155575" y="-1143000"/>
            <a:ext cx="17907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6" descr="Képtalálat a következ&amp;odblac;re: „lisztbogár”"/>
          <p:cNvSpPr>
            <a:spLocks noChangeAspect="1" noChangeArrowheads="1"/>
          </p:cNvSpPr>
          <p:nvPr/>
        </p:nvSpPr>
        <p:spPr bwMode="auto">
          <a:xfrm>
            <a:off x="318815" y="-983664"/>
            <a:ext cx="17907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467544" y="1066304"/>
            <a:ext cx="4032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dirty="0">
                <a:solidFill>
                  <a:schemeClr val="bg1"/>
                </a:solidFill>
              </a:rPr>
              <a:t>Madarak: </a:t>
            </a:r>
          </a:p>
        </p:txBody>
      </p:sp>
      <p:sp>
        <p:nvSpPr>
          <p:cNvPr id="7" name="Téglalap 6"/>
          <p:cNvSpPr/>
          <p:nvPr/>
        </p:nvSpPr>
        <p:spPr>
          <a:xfrm>
            <a:off x="1955200" y="1080593"/>
            <a:ext cx="40804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hu-HU" sz="1600" dirty="0">
                <a:solidFill>
                  <a:prstClr val="black"/>
                </a:solidFill>
              </a:rPr>
              <a:t>- áramütés</a:t>
            </a:r>
            <a:br>
              <a:rPr lang="hu-HU" sz="1600" dirty="0">
                <a:solidFill>
                  <a:prstClr val="black"/>
                </a:solidFill>
              </a:rPr>
            </a:br>
            <a:r>
              <a:rPr lang="hu-HU" sz="1600" dirty="0">
                <a:solidFill>
                  <a:prstClr val="black"/>
                </a:solidFill>
              </a:rPr>
              <a:t>- gázolás</a:t>
            </a:r>
            <a:br>
              <a:rPr lang="hu-HU" sz="1600" dirty="0">
                <a:solidFill>
                  <a:prstClr val="black"/>
                </a:solidFill>
              </a:rPr>
            </a:br>
            <a:r>
              <a:rPr lang="hu-HU" sz="1600" dirty="0">
                <a:solidFill>
                  <a:prstClr val="black"/>
                </a:solidFill>
              </a:rPr>
              <a:t>- üvegnek repülés</a:t>
            </a:r>
            <a:br>
              <a:rPr lang="hu-HU" sz="1600" dirty="0">
                <a:solidFill>
                  <a:prstClr val="black"/>
                </a:solidFill>
              </a:rPr>
            </a:br>
            <a:r>
              <a:rPr lang="hu-HU" sz="1600" dirty="0">
                <a:solidFill>
                  <a:prstClr val="black"/>
                </a:solidFill>
              </a:rPr>
              <a:t>- mérgezés</a:t>
            </a:r>
            <a:br>
              <a:rPr lang="hu-HU" sz="1600" dirty="0">
                <a:solidFill>
                  <a:prstClr val="black"/>
                </a:solidFill>
              </a:rPr>
            </a:br>
            <a:r>
              <a:rPr lang="hu-HU" sz="1600" dirty="0">
                <a:solidFill>
                  <a:prstClr val="black"/>
                </a:solidFill>
              </a:rPr>
              <a:t>- fészekből kiesés</a:t>
            </a:r>
            <a:br>
              <a:rPr lang="hu-HU" sz="1600" dirty="0">
                <a:solidFill>
                  <a:prstClr val="black"/>
                </a:solidFill>
              </a:rPr>
            </a:br>
            <a:r>
              <a:rPr lang="hu-HU" sz="1600" dirty="0">
                <a:solidFill>
                  <a:prstClr val="black"/>
                </a:solidFill>
              </a:rPr>
              <a:t>- kimerültség, kiéhezettség</a:t>
            </a:r>
            <a:br>
              <a:rPr lang="hu-HU" sz="1600" dirty="0">
                <a:solidFill>
                  <a:prstClr val="black"/>
                </a:solidFill>
              </a:rPr>
            </a:br>
            <a:r>
              <a:rPr lang="hu-HU" sz="1600" dirty="0">
                <a:solidFill>
                  <a:prstClr val="black"/>
                </a:solidFill>
              </a:rPr>
              <a:t> </a:t>
            </a:r>
            <a:br>
              <a:rPr lang="hu-HU" sz="1600" dirty="0">
                <a:solidFill>
                  <a:prstClr val="black"/>
                </a:solidFill>
              </a:rPr>
            </a:br>
            <a:endParaRPr lang="hu-HU" sz="1600" b="1" dirty="0">
              <a:solidFill>
                <a:prstClr val="black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467544" y="4616204"/>
            <a:ext cx="23402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hu-HU" b="1" dirty="0">
                <a:solidFill>
                  <a:prstClr val="black"/>
                </a:solidFill>
              </a:rPr>
              <a:t>Hüllők, </a:t>
            </a:r>
            <a:br>
              <a:rPr lang="hu-HU" b="1" dirty="0">
                <a:solidFill>
                  <a:prstClr val="black"/>
                </a:solidFill>
              </a:rPr>
            </a:br>
            <a:r>
              <a:rPr lang="hu-HU" b="1" dirty="0">
                <a:solidFill>
                  <a:prstClr val="black"/>
                </a:solidFill>
              </a:rPr>
              <a:t>kétéltűek:</a:t>
            </a:r>
            <a:endParaRPr lang="hu-HU" sz="1600" b="1" dirty="0">
              <a:solidFill>
                <a:prstClr val="black"/>
              </a:solidFill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27561"/>
            <a:ext cx="9144000" cy="1130439"/>
          </a:xfrm>
          <a:prstGeom prst="rect">
            <a:avLst/>
          </a:prstGeom>
        </p:spPr>
      </p:pic>
      <p:sp>
        <p:nvSpPr>
          <p:cNvPr id="16" name="Téglalap 15"/>
          <p:cNvSpPr/>
          <p:nvPr/>
        </p:nvSpPr>
        <p:spPr>
          <a:xfrm>
            <a:off x="467544" y="2723431"/>
            <a:ext cx="483292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hu-HU" b="1" dirty="0">
                <a:solidFill>
                  <a:prstClr val="black"/>
                </a:solidFill>
              </a:rPr>
              <a:t>Sünök: </a:t>
            </a:r>
            <a:endParaRPr lang="hu-HU" sz="1600" b="1" dirty="0">
              <a:solidFill>
                <a:prstClr val="black"/>
              </a:solidFill>
            </a:endParaRPr>
          </a:p>
          <a:p>
            <a:pPr lvl="0" algn="l"/>
            <a:endParaRPr lang="hu-HU" sz="1600" b="1" dirty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endParaRPr lang="hu-HU" sz="1600" b="1" dirty="0">
              <a:solidFill>
                <a:prstClr val="black"/>
              </a:solidFill>
            </a:endParaRPr>
          </a:p>
          <a:p>
            <a:pPr lvl="0"/>
            <a:endParaRPr lang="hu-HU" sz="1600" b="1" dirty="0">
              <a:solidFill>
                <a:prstClr val="black"/>
              </a:solidFill>
            </a:endParaRPr>
          </a:p>
        </p:txBody>
      </p:sp>
      <p:sp>
        <p:nvSpPr>
          <p:cNvPr id="17" name="Téglalap 16"/>
          <p:cNvSpPr/>
          <p:nvPr/>
        </p:nvSpPr>
        <p:spPr>
          <a:xfrm>
            <a:off x="1946275" y="2776426"/>
            <a:ext cx="319286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hu-HU" sz="1600" dirty="0">
                <a:solidFill>
                  <a:prstClr val="black"/>
                </a:solidFill>
              </a:rPr>
              <a:t>- avarégetés</a:t>
            </a:r>
            <a:br>
              <a:rPr lang="hu-HU" sz="1600" dirty="0">
                <a:solidFill>
                  <a:prstClr val="black"/>
                </a:solidFill>
              </a:rPr>
            </a:br>
            <a:r>
              <a:rPr lang="hu-HU" sz="1600" dirty="0">
                <a:solidFill>
                  <a:prstClr val="black"/>
                </a:solidFill>
              </a:rPr>
              <a:t>- balesetveszély</a:t>
            </a:r>
            <a:br>
              <a:rPr lang="hu-HU" sz="1600" dirty="0">
                <a:solidFill>
                  <a:prstClr val="black"/>
                </a:solidFill>
              </a:rPr>
            </a:br>
            <a:r>
              <a:rPr lang="hu-HU" sz="1600" dirty="0">
                <a:solidFill>
                  <a:prstClr val="black"/>
                </a:solidFill>
              </a:rPr>
              <a:t>- legyengültség, a teleléshez</a:t>
            </a:r>
          </a:p>
          <a:p>
            <a:pPr lvl="0" algn="l"/>
            <a:r>
              <a:rPr lang="hu-HU" sz="1600" dirty="0">
                <a:solidFill>
                  <a:prstClr val="black"/>
                </a:solidFill>
              </a:rPr>
              <a:t>  nem elegendő testtömeg</a:t>
            </a:r>
            <a:br>
              <a:rPr lang="hu-HU" sz="1600" dirty="0">
                <a:solidFill>
                  <a:prstClr val="black"/>
                </a:solidFill>
              </a:rPr>
            </a:br>
            <a:r>
              <a:rPr lang="hu-HU" sz="1600" dirty="0">
                <a:solidFill>
                  <a:prstClr val="black"/>
                </a:solidFill>
              </a:rPr>
              <a:t>- telelőhely megzavarása</a:t>
            </a:r>
          </a:p>
          <a:p>
            <a:pPr marL="285750" lvl="0" indent="-285750">
              <a:buFontTx/>
              <a:buChar char="-"/>
            </a:pPr>
            <a:endParaRPr lang="hu-HU" sz="1600" b="1" dirty="0">
              <a:solidFill>
                <a:prstClr val="black"/>
              </a:solidFill>
            </a:endParaRPr>
          </a:p>
          <a:p>
            <a:pPr lvl="0"/>
            <a:endParaRPr lang="hu-HU" sz="1600" b="1" dirty="0">
              <a:solidFill>
                <a:prstClr val="black"/>
              </a:solidFill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459227" y="4081527"/>
            <a:ext cx="4832920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hu-HU" b="1" dirty="0">
                <a:solidFill>
                  <a:prstClr val="black"/>
                </a:solidFill>
              </a:rPr>
              <a:t>Denevérek: </a:t>
            </a:r>
            <a:endParaRPr lang="hu-HU" sz="1600" b="1" dirty="0">
              <a:solidFill>
                <a:prstClr val="black"/>
              </a:solidFill>
            </a:endParaRPr>
          </a:p>
          <a:p>
            <a:pPr lvl="0" algn="l"/>
            <a:endParaRPr lang="hu-HU" sz="1600" b="1" dirty="0">
              <a:solidFill>
                <a:prstClr val="black"/>
              </a:solidFill>
            </a:endParaRPr>
          </a:p>
          <a:p>
            <a:pPr marL="285750" lvl="0" indent="-285750">
              <a:buFontTx/>
              <a:buChar char="-"/>
            </a:pPr>
            <a:br>
              <a:rPr lang="hu-HU" sz="1600" b="1" dirty="0">
                <a:solidFill>
                  <a:prstClr val="black"/>
                </a:solidFill>
              </a:rPr>
            </a:br>
            <a:endParaRPr lang="hu-HU" sz="1600" b="1" dirty="0">
              <a:solidFill>
                <a:prstClr val="black"/>
              </a:solidFill>
            </a:endParaRPr>
          </a:p>
          <a:p>
            <a:pPr lvl="0"/>
            <a:endParaRPr lang="hu-HU" sz="1600" b="1" dirty="0">
              <a:solidFill>
                <a:prstClr val="black"/>
              </a:solidFill>
            </a:endParaRPr>
          </a:p>
        </p:txBody>
      </p:sp>
      <p:sp>
        <p:nvSpPr>
          <p:cNvPr id="19" name="Téglalap 18"/>
          <p:cNvSpPr/>
          <p:nvPr/>
        </p:nvSpPr>
        <p:spPr>
          <a:xfrm>
            <a:off x="1955200" y="4123961"/>
            <a:ext cx="32690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hu-HU" sz="1600" dirty="0">
                <a:solidFill>
                  <a:prstClr val="black"/>
                </a:solidFill>
              </a:rPr>
              <a:t>- telelőhely megzavarása</a:t>
            </a:r>
            <a:endParaRPr lang="hu-HU" sz="1600" b="1" dirty="0">
              <a:solidFill>
                <a:prstClr val="black"/>
              </a:solidFill>
            </a:endParaRPr>
          </a:p>
          <a:p>
            <a:pPr lvl="0"/>
            <a:endParaRPr lang="hu-HU" sz="1600" b="1" dirty="0">
              <a:solidFill>
                <a:prstClr val="black"/>
              </a:solidFill>
            </a:endParaRPr>
          </a:p>
        </p:txBody>
      </p:sp>
      <p:sp>
        <p:nvSpPr>
          <p:cNvPr id="20" name="Téglalap 19"/>
          <p:cNvSpPr/>
          <p:nvPr/>
        </p:nvSpPr>
        <p:spPr>
          <a:xfrm>
            <a:off x="2107600" y="2910676"/>
            <a:ext cx="319286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Tx/>
              <a:buChar char="-"/>
            </a:pPr>
            <a:endParaRPr lang="hu-HU" sz="1600" b="1" dirty="0">
              <a:solidFill>
                <a:prstClr val="black"/>
              </a:solidFill>
            </a:endParaRPr>
          </a:p>
          <a:p>
            <a:pPr lvl="0"/>
            <a:endParaRPr lang="hu-HU" sz="1600" b="1" dirty="0">
              <a:solidFill>
                <a:prstClr val="black"/>
              </a:solidFill>
            </a:endParaRPr>
          </a:p>
        </p:txBody>
      </p:sp>
      <p:sp>
        <p:nvSpPr>
          <p:cNvPr id="21" name="Téglalap 20"/>
          <p:cNvSpPr/>
          <p:nvPr/>
        </p:nvSpPr>
        <p:spPr>
          <a:xfrm>
            <a:off x="1955200" y="4642011"/>
            <a:ext cx="3192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hu-HU" sz="1600" dirty="0">
                <a:solidFill>
                  <a:prstClr val="black"/>
                </a:solidFill>
              </a:rPr>
              <a:t>- élőhely megsemmisülése</a:t>
            </a:r>
            <a:br>
              <a:rPr lang="hu-HU" sz="1600" dirty="0">
                <a:solidFill>
                  <a:prstClr val="black"/>
                </a:solidFill>
              </a:rPr>
            </a:br>
            <a:r>
              <a:rPr lang="hu-HU" sz="1600" dirty="0">
                <a:solidFill>
                  <a:prstClr val="black"/>
                </a:solidFill>
              </a:rPr>
              <a:t>- telelőhely megzavarása</a:t>
            </a:r>
            <a:br>
              <a:rPr lang="hu-HU" sz="1600" dirty="0">
                <a:solidFill>
                  <a:prstClr val="black"/>
                </a:solidFill>
              </a:rPr>
            </a:br>
            <a:r>
              <a:rPr lang="hu-HU" sz="1600" dirty="0">
                <a:solidFill>
                  <a:prstClr val="black"/>
                </a:solidFill>
              </a:rPr>
              <a:t>- csapdába kerülés (pl. akna)</a:t>
            </a:r>
          </a:p>
          <a:p>
            <a:pPr marL="285750" lvl="0" indent="-285750">
              <a:buFontTx/>
              <a:buChar char="-"/>
            </a:pPr>
            <a:endParaRPr lang="hu-HU" sz="1600" b="1" dirty="0">
              <a:solidFill>
                <a:prstClr val="black"/>
              </a:solidFill>
            </a:endParaRPr>
          </a:p>
          <a:p>
            <a:pPr lvl="0"/>
            <a:endParaRPr lang="hu-HU" sz="1600" b="1" dirty="0">
              <a:solidFill>
                <a:prstClr val="black"/>
              </a:solidFill>
            </a:endParaRPr>
          </a:p>
        </p:txBody>
      </p:sp>
      <p:sp>
        <p:nvSpPr>
          <p:cNvPr id="22" name="Szövegdoboz 21"/>
          <p:cNvSpPr txBox="1"/>
          <p:nvPr/>
        </p:nvSpPr>
        <p:spPr>
          <a:xfrm>
            <a:off x="5224263" y="1106200"/>
            <a:ext cx="34764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dirty="0">
                <a:solidFill>
                  <a:schemeClr val="bg1"/>
                </a:solidFill>
              </a:rPr>
              <a:t>Idegenhonos fajok:</a:t>
            </a:r>
          </a:p>
        </p:txBody>
      </p:sp>
      <p:sp>
        <p:nvSpPr>
          <p:cNvPr id="23" name="Téglalap 22"/>
          <p:cNvSpPr/>
          <p:nvPr/>
        </p:nvSpPr>
        <p:spPr>
          <a:xfrm>
            <a:off x="5148064" y="1484784"/>
            <a:ext cx="280831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/>
            <a:r>
              <a:rPr lang="hu-HU" sz="1600" dirty="0">
                <a:solidFill>
                  <a:prstClr val="black"/>
                </a:solidFill>
              </a:rPr>
              <a:t>- természetbe kerülés</a:t>
            </a:r>
          </a:p>
          <a:p>
            <a:pPr lvl="0" algn="l"/>
            <a:r>
              <a:rPr lang="hu-HU" sz="1600" dirty="0">
                <a:solidFill>
                  <a:prstClr val="black"/>
                </a:solidFill>
              </a:rPr>
              <a:t>  (szökés vagy szabadon</a:t>
            </a:r>
          </a:p>
          <a:p>
            <a:pPr lvl="0" algn="l"/>
            <a:r>
              <a:rPr lang="hu-HU" sz="1600" dirty="0">
                <a:solidFill>
                  <a:prstClr val="black"/>
                </a:solidFill>
              </a:rPr>
              <a:t>  engedés miatt)</a:t>
            </a:r>
            <a:endParaRPr lang="hu-HU" sz="1600" b="1" dirty="0">
              <a:solidFill>
                <a:prstClr val="black"/>
              </a:solidFill>
            </a:endParaRPr>
          </a:p>
          <a:p>
            <a:pPr lvl="0"/>
            <a:endParaRPr lang="hu-HU" sz="1600" b="1" dirty="0">
              <a:solidFill>
                <a:prstClr val="black"/>
              </a:solidFill>
            </a:endParaRPr>
          </a:p>
        </p:txBody>
      </p:sp>
      <p:pic>
        <p:nvPicPr>
          <p:cNvPr id="24" name="Kép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0152" y="972831"/>
            <a:ext cx="850528" cy="850528"/>
          </a:xfrm>
          <a:prstGeom prst="rect">
            <a:avLst/>
          </a:prstGeom>
        </p:spPr>
      </p:pic>
      <p:pic>
        <p:nvPicPr>
          <p:cNvPr id="25" name="Picture 12" descr="C:\Users\Áron\Documents\ZOO\PPT\Felelős társállattartás\Trachemys_scripta_elegans,_Red-eared_Slider,I_TPN41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730962"/>
            <a:ext cx="1726053" cy="1119150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0" descr="C:\Users\Áron\Documents\ZOO\PPT\Felelős társállattartás\graysquirrel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074" y="2730962"/>
            <a:ext cx="1338796" cy="1139714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9" descr="C:\Users\Áron\Documents\ZOO\PPT\Felelős társállattartás\animals_hero_raccoon_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33056"/>
            <a:ext cx="1725974" cy="1196528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3" descr="C:\Users\Áron\Documents\ZOO\PPT\Felelős társállattartás\caturrita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4308" y="3939486"/>
            <a:ext cx="1332148" cy="1178717"/>
          </a:xfrm>
          <a:prstGeom prst="rect">
            <a:avLst/>
          </a:prstGeom>
          <a:noFill/>
          <a:ln w="285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Szövegdoboz 28"/>
          <p:cNvSpPr txBox="1"/>
          <p:nvPr/>
        </p:nvSpPr>
        <p:spPr>
          <a:xfrm>
            <a:off x="5292147" y="5129584"/>
            <a:ext cx="3408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600" b="1" dirty="0">
                <a:solidFill>
                  <a:schemeClr val="bg1"/>
                </a:solidFill>
              </a:rPr>
              <a:t>A természetbe kikerülve károsak lehetnek az őshonos élővilágra!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5474210" y="2312950"/>
            <a:ext cx="3202659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hu-HU" b="1" dirty="0">
                <a:solidFill>
                  <a:srgbClr val="FF0000"/>
                </a:solidFill>
              </a:rPr>
              <a:t>IDEGENHONOS FAJOK</a:t>
            </a:r>
          </a:p>
        </p:txBody>
      </p:sp>
    </p:spTree>
    <p:extLst>
      <p:ext uri="{BB962C8B-B14F-4D97-AF65-F5344CB8AC3E}">
        <p14:creationId xmlns:p14="http://schemas.microsoft.com/office/powerpoint/2010/main" val="2593071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80920" cy="648072"/>
          </a:xfrm>
          <a:solidFill>
            <a:srgbClr val="008000"/>
          </a:solidFill>
        </p:spPr>
        <p:txBody>
          <a:bodyPr anchor="ctr">
            <a:normAutofit fontScale="90000"/>
          </a:bodyPr>
          <a:lstStyle/>
          <a:p>
            <a:r>
              <a:rPr lang="hu-HU" sz="3000" b="1" dirty="0"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A leggyakrabban ellátott fajok</a:t>
            </a:r>
          </a:p>
        </p:txBody>
      </p:sp>
      <p:sp>
        <p:nvSpPr>
          <p:cNvPr id="2" name="AutoShape 4" descr="Képtalálat a következ&amp;odblac;re: „lisztbogár”"/>
          <p:cNvSpPr>
            <a:spLocks noChangeAspect="1" noChangeArrowheads="1"/>
          </p:cNvSpPr>
          <p:nvPr/>
        </p:nvSpPr>
        <p:spPr bwMode="auto">
          <a:xfrm>
            <a:off x="155575" y="-1143000"/>
            <a:ext cx="17907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3" name="AutoShape 6" descr="Képtalálat a következ&amp;odblac;re: „lisztbogár”"/>
          <p:cNvSpPr>
            <a:spLocks noChangeAspect="1" noChangeArrowheads="1"/>
          </p:cNvSpPr>
          <p:nvPr/>
        </p:nvSpPr>
        <p:spPr bwMode="auto">
          <a:xfrm>
            <a:off x="307975" y="-990600"/>
            <a:ext cx="1790700" cy="2390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4" name="Szövegdoboz 3"/>
          <p:cNvSpPr txBox="1"/>
          <p:nvPr/>
        </p:nvSpPr>
        <p:spPr>
          <a:xfrm>
            <a:off x="373411" y="1136933"/>
            <a:ext cx="2089539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600" b="1" dirty="0">
                <a:solidFill>
                  <a:schemeClr val="bg1"/>
                </a:solidFill>
              </a:rPr>
              <a:t>MADARAK</a:t>
            </a:r>
          </a:p>
          <a:p>
            <a:pPr marL="285750" indent="-285750" algn="l">
              <a:buFontTx/>
              <a:buChar char="-"/>
            </a:pPr>
            <a:r>
              <a:rPr lang="hu-HU" sz="1600" dirty="0">
                <a:solidFill>
                  <a:schemeClr val="bg1"/>
                </a:solidFill>
              </a:rPr>
              <a:t>Fekete rigó</a:t>
            </a:r>
          </a:p>
          <a:p>
            <a:pPr marL="285750" indent="-285750" algn="l">
              <a:buFontTx/>
              <a:buChar char="-"/>
            </a:pPr>
            <a:r>
              <a:rPr lang="hu-HU" sz="1600" dirty="0">
                <a:solidFill>
                  <a:schemeClr val="bg1"/>
                </a:solidFill>
              </a:rPr>
              <a:t>Széncinege</a:t>
            </a:r>
          </a:p>
          <a:p>
            <a:pPr marL="285750" indent="-285750" algn="l">
              <a:buFontTx/>
              <a:buChar char="-"/>
            </a:pPr>
            <a:r>
              <a:rPr lang="hu-HU" sz="1600" dirty="0">
                <a:solidFill>
                  <a:schemeClr val="bg1"/>
                </a:solidFill>
              </a:rPr>
              <a:t>Házi rozsdafarkú</a:t>
            </a:r>
          </a:p>
          <a:p>
            <a:pPr marL="285750" indent="-285750" algn="l">
              <a:buFontTx/>
              <a:buChar char="-"/>
            </a:pPr>
            <a:r>
              <a:rPr lang="hu-HU" sz="1600" dirty="0">
                <a:solidFill>
                  <a:schemeClr val="bg1"/>
                </a:solidFill>
              </a:rPr>
              <a:t>Vörös vércse</a:t>
            </a:r>
          </a:p>
          <a:p>
            <a:pPr marL="285750" indent="-285750" algn="l">
              <a:buFontTx/>
              <a:buChar char="-"/>
            </a:pPr>
            <a:r>
              <a:rPr lang="hu-HU" sz="1600" dirty="0">
                <a:solidFill>
                  <a:schemeClr val="bg1"/>
                </a:solidFill>
              </a:rPr>
              <a:t>Molnárfecske</a:t>
            </a:r>
          </a:p>
          <a:p>
            <a:pPr marL="285750" indent="-285750" algn="l">
              <a:buFontTx/>
              <a:buChar char="-"/>
            </a:pPr>
            <a:r>
              <a:rPr lang="hu-HU" sz="1600" dirty="0">
                <a:solidFill>
                  <a:schemeClr val="bg1"/>
                </a:solidFill>
              </a:rPr>
              <a:t>Nagy fakopáncs</a:t>
            </a:r>
          </a:p>
          <a:p>
            <a:pPr marL="285750" indent="-285750" algn="l">
              <a:buFontTx/>
              <a:buChar char="-"/>
            </a:pPr>
            <a:r>
              <a:rPr lang="hu-HU" sz="1600" dirty="0">
                <a:solidFill>
                  <a:schemeClr val="bg1"/>
                </a:solidFill>
              </a:rPr>
              <a:t>Házi veréb</a:t>
            </a:r>
          </a:p>
          <a:p>
            <a:pPr marL="285750" indent="-285750" algn="l">
              <a:buFontTx/>
              <a:buChar char="-"/>
            </a:pPr>
            <a:r>
              <a:rPr lang="hu-HU" sz="1600" dirty="0">
                <a:solidFill>
                  <a:schemeClr val="bg1"/>
                </a:solidFill>
              </a:rPr>
              <a:t>Sarlósfecske</a:t>
            </a:r>
          </a:p>
          <a:p>
            <a:pPr marL="285750" indent="-285750" algn="l">
              <a:buFontTx/>
              <a:buChar char="-"/>
            </a:pPr>
            <a:r>
              <a:rPr lang="hu-HU" sz="1600" dirty="0">
                <a:solidFill>
                  <a:schemeClr val="bg1"/>
                </a:solidFill>
              </a:rPr>
              <a:t>Egerészölyv</a:t>
            </a:r>
          </a:p>
          <a:p>
            <a:pPr marL="285750" indent="-285750" algn="l">
              <a:buFontTx/>
              <a:buChar char="-"/>
            </a:pPr>
            <a:r>
              <a:rPr lang="hu-HU" sz="1600" dirty="0">
                <a:solidFill>
                  <a:schemeClr val="bg1"/>
                </a:solidFill>
              </a:rPr>
              <a:t>Erdei fülesbagoly</a:t>
            </a:r>
          </a:p>
          <a:p>
            <a:pPr marL="285750" indent="-285750" algn="l">
              <a:buFontTx/>
              <a:buChar char="-"/>
            </a:pPr>
            <a:r>
              <a:rPr lang="hu-HU" sz="1600" dirty="0">
                <a:solidFill>
                  <a:schemeClr val="bg1"/>
                </a:solidFill>
              </a:rPr>
              <a:t>Tengelic</a:t>
            </a:r>
          </a:p>
          <a:p>
            <a:pPr marL="285750" indent="-285750" algn="l">
              <a:buFontTx/>
              <a:buChar char="-"/>
            </a:pPr>
            <a:r>
              <a:rPr lang="hu-HU" sz="1600" dirty="0">
                <a:solidFill>
                  <a:schemeClr val="bg1"/>
                </a:solidFill>
              </a:rPr>
              <a:t>Seregély</a:t>
            </a:r>
          </a:p>
          <a:p>
            <a:pPr marL="285750" indent="-285750" algn="l">
              <a:buFontTx/>
              <a:buChar char="-"/>
            </a:pPr>
            <a:r>
              <a:rPr lang="hu-HU" sz="1600" dirty="0">
                <a:solidFill>
                  <a:schemeClr val="bg1"/>
                </a:solidFill>
              </a:rPr>
              <a:t>Füsti fecske</a:t>
            </a:r>
          </a:p>
          <a:p>
            <a:pPr marL="285750" indent="-285750" algn="l">
              <a:buFontTx/>
              <a:buChar char="-"/>
            </a:pPr>
            <a:r>
              <a:rPr lang="hu-HU" sz="1600" dirty="0">
                <a:solidFill>
                  <a:schemeClr val="bg1"/>
                </a:solidFill>
              </a:rPr>
              <a:t>Zöld küllő</a:t>
            </a:r>
          </a:p>
          <a:p>
            <a:pPr algn="l"/>
            <a:r>
              <a:rPr lang="hu-HU" sz="1600" dirty="0">
                <a:solidFill>
                  <a:schemeClr val="bg1"/>
                </a:solidFill>
              </a:rPr>
              <a:t>-    Karvaly</a:t>
            </a:r>
          </a:p>
          <a:p>
            <a:pPr algn="l"/>
            <a:r>
              <a:rPr lang="hu-HU" sz="1600" dirty="0">
                <a:solidFill>
                  <a:schemeClr val="bg1"/>
                </a:solidFill>
              </a:rPr>
              <a:t>-    Macskabagoly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-    Fehér gólya</a:t>
            </a:r>
          </a:p>
        </p:txBody>
      </p:sp>
      <p:sp>
        <p:nvSpPr>
          <p:cNvPr id="9" name="Szövegdoboz 8"/>
          <p:cNvSpPr txBox="1"/>
          <p:nvPr/>
        </p:nvSpPr>
        <p:spPr>
          <a:xfrm>
            <a:off x="4572000" y="1103478"/>
            <a:ext cx="402180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600" b="1" dirty="0">
                <a:solidFill>
                  <a:schemeClr val="bg1"/>
                </a:solidFill>
              </a:rPr>
              <a:t>EMLŐSÖK </a:t>
            </a:r>
            <a:br>
              <a:rPr lang="hu-HU" sz="1600" b="1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- Keleti sün</a:t>
            </a:r>
          </a:p>
          <a:p>
            <a:pPr algn="l"/>
            <a:r>
              <a:rPr lang="hu-HU" sz="1600" dirty="0">
                <a:solidFill>
                  <a:schemeClr val="bg1"/>
                </a:solidFill>
              </a:rPr>
              <a:t>- Rőt koraidenevér</a:t>
            </a:r>
          </a:p>
          <a:p>
            <a:pPr algn="l"/>
            <a:r>
              <a:rPr lang="hu-HU" sz="1600" dirty="0">
                <a:solidFill>
                  <a:schemeClr val="bg1"/>
                </a:solidFill>
              </a:rPr>
              <a:t>- Kései denevér</a:t>
            </a:r>
          </a:p>
          <a:p>
            <a:pPr algn="l"/>
            <a:r>
              <a:rPr lang="hu-HU" sz="1600" dirty="0">
                <a:solidFill>
                  <a:schemeClr val="bg1"/>
                </a:solidFill>
              </a:rPr>
              <a:t>- Fehérszélű törpedenevér</a:t>
            </a:r>
          </a:p>
          <a:p>
            <a:pPr algn="l"/>
            <a:r>
              <a:rPr lang="hu-HU" sz="1600" dirty="0">
                <a:solidFill>
                  <a:schemeClr val="bg1"/>
                </a:solidFill>
              </a:rPr>
              <a:t>- Vörös mókus</a:t>
            </a: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27561"/>
            <a:ext cx="9144000" cy="1130439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4572000" y="4223990"/>
            <a:ext cx="402180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600" b="1" dirty="0">
                <a:solidFill>
                  <a:schemeClr val="bg1"/>
                </a:solidFill>
              </a:rPr>
              <a:t>HÜLLŐK </a:t>
            </a:r>
            <a:br>
              <a:rPr lang="hu-HU" sz="1600" b="1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- Mocsári teknős</a:t>
            </a:r>
            <a:br>
              <a:rPr lang="hu-HU" sz="1600" dirty="0">
                <a:solidFill>
                  <a:schemeClr val="bg1"/>
                </a:solidFill>
              </a:rPr>
            </a:br>
            <a:r>
              <a:rPr lang="hu-HU" sz="1600" dirty="0">
                <a:solidFill>
                  <a:schemeClr val="bg1"/>
                </a:solidFill>
              </a:rPr>
              <a:t>- Ékszerteknős</a:t>
            </a:r>
            <a:br>
              <a:rPr lang="hu-HU" sz="1600" dirty="0">
                <a:solidFill>
                  <a:schemeClr val="bg1"/>
                </a:solidFill>
              </a:rPr>
            </a:br>
            <a:endParaRPr lang="hu-HU" sz="1600" dirty="0">
              <a:solidFill>
                <a:schemeClr val="bg1"/>
              </a:solidFill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1191418"/>
            <a:ext cx="2032613" cy="1355075"/>
          </a:xfrm>
          <a:prstGeom prst="rect">
            <a:avLst/>
          </a:prstGeom>
        </p:spPr>
      </p:pic>
      <p:pic>
        <p:nvPicPr>
          <p:cNvPr id="11" name="Kép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705022"/>
            <a:ext cx="2032613" cy="1384260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4229902"/>
            <a:ext cx="2061656" cy="1374866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838" y="4210392"/>
            <a:ext cx="2051825" cy="1367883"/>
          </a:xfrm>
          <a:prstGeom prst="rect">
            <a:avLst/>
          </a:prstGeom>
        </p:spPr>
      </p:pic>
      <p:pic>
        <p:nvPicPr>
          <p:cNvPr id="17" name="Kép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705022"/>
            <a:ext cx="2100791" cy="1401211"/>
          </a:xfrm>
          <a:prstGeom prst="rect">
            <a:avLst/>
          </a:prstGeom>
        </p:spPr>
      </p:pic>
      <p:pic>
        <p:nvPicPr>
          <p:cNvPr id="21" name="Kép 2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165" y="2705023"/>
            <a:ext cx="2075161" cy="1382576"/>
          </a:xfrm>
          <a:prstGeom prst="rect">
            <a:avLst/>
          </a:prstGeom>
        </p:spPr>
      </p:pic>
      <p:pic>
        <p:nvPicPr>
          <p:cNvPr id="25" name="Kép 24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4685" y="988802"/>
            <a:ext cx="923779" cy="923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081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362676" cy="576064"/>
          </a:xfrm>
          <a:solidFill>
            <a:srgbClr val="008000"/>
          </a:solidFill>
        </p:spPr>
        <p:txBody>
          <a:bodyPr anchor="ctr">
            <a:normAutofit/>
          </a:bodyPr>
          <a:lstStyle/>
          <a:p>
            <a:r>
              <a:rPr lang="hu-HU" sz="3000" b="1" dirty="0">
                <a:solidFill>
                  <a:srgbClr val="FFC000"/>
                </a:soli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</a:effectLst>
                <a:latin typeface="Arial Black" panose="020B0A04020102020204" pitchFamily="34" charset="0"/>
              </a:rPr>
              <a:t>Mi lesz velük?</a:t>
            </a:r>
          </a:p>
        </p:txBody>
      </p:sp>
      <p:sp>
        <p:nvSpPr>
          <p:cNvPr id="21" name="Szövegdoboz 20"/>
          <p:cNvSpPr txBox="1"/>
          <p:nvPr/>
        </p:nvSpPr>
        <p:spPr>
          <a:xfrm>
            <a:off x="395536" y="878849"/>
            <a:ext cx="43827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dirty="0">
                <a:solidFill>
                  <a:schemeClr val="bg1"/>
                </a:solidFill>
              </a:rPr>
              <a:t>GYÓGYULTAN TÁVOZHATNAK</a:t>
            </a:r>
          </a:p>
        </p:txBody>
      </p:sp>
      <p:sp>
        <p:nvSpPr>
          <p:cNvPr id="23" name="Szövegdoboz 22"/>
          <p:cNvSpPr txBox="1"/>
          <p:nvPr/>
        </p:nvSpPr>
        <p:spPr>
          <a:xfrm>
            <a:off x="4932041" y="4635133"/>
            <a:ext cx="3808048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hu-HU" sz="1400" b="1" dirty="0"/>
              <a:t>Sajnos akadnak olyan állatok is, amelyeket minden erőfeszítés ellenére sem sikerül megmenteni. Őket kíméletesen meg kell szabadítani szenvedéseiktől. </a:t>
            </a:r>
          </a:p>
        </p:txBody>
      </p:sp>
      <p:pic>
        <p:nvPicPr>
          <p:cNvPr id="26" name="Kép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727561"/>
            <a:ext cx="9144000" cy="1130439"/>
          </a:xfrm>
          <a:prstGeom prst="rect">
            <a:avLst/>
          </a:prstGeom>
        </p:spPr>
      </p:pic>
      <p:sp>
        <p:nvSpPr>
          <p:cNvPr id="28" name="Szövegdoboz 27"/>
          <p:cNvSpPr txBox="1"/>
          <p:nvPr/>
        </p:nvSpPr>
        <p:spPr>
          <a:xfrm>
            <a:off x="395536" y="1211268"/>
            <a:ext cx="38164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600" dirty="0">
                <a:solidFill>
                  <a:schemeClr val="bg1"/>
                </a:solidFill>
              </a:rPr>
              <a:t>Azok az állatok, amelyek maradéktalanul felépülnek, és újra  alkalmasak lesznek az önálló életre, biztonságos helyen visszaengedésre kerülnek a természetbe.</a:t>
            </a:r>
            <a:br>
              <a:rPr lang="hu-HU" sz="1600" dirty="0">
                <a:solidFill>
                  <a:schemeClr val="bg1"/>
                </a:solidFill>
              </a:rPr>
            </a:br>
            <a:endParaRPr lang="hu-HU" sz="1600" dirty="0">
              <a:solidFill>
                <a:schemeClr val="bg1"/>
              </a:solidFill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8815" y="764704"/>
            <a:ext cx="927728" cy="927728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826813"/>
            <a:ext cx="4112875" cy="2746494"/>
          </a:xfrm>
          <a:prstGeom prst="rect">
            <a:avLst/>
          </a:prstGeom>
        </p:spPr>
      </p:pic>
      <p:sp>
        <p:nvSpPr>
          <p:cNvPr id="29" name="Szövegdoboz 28"/>
          <p:cNvSpPr txBox="1"/>
          <p:nvPr/>
        </p:nvSpPr>
        <p:spPr>
          <a:xfrm>
            <a:off x="4888639" y="2876800"/>
            <a:ext cx="3869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b="1" dirty="0">
                <a:solidFill>
                  <a:schemeClr val="bg1"/>
                </a:solidFill>
              </a:rPr>
              <a:t>VÉGLEG ITT MARADNAK</a:t>
            </a:r>
          </a:p>
        </p:txBody>
      </p:sp>
      <p:sp>
        <p:nvSpPr>
          <p:cNvPr id="30" name="Szövegdoboz 29"/>
          <p:cNvSpPr txBox="1"/>
          <p:nvPr/>
        </p:nvSpPr>
        <p:spPr>
          <a:xfrm>
            <a:off x="4880115" y="3232059"/>
            <a:ext cx="374441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hu-HU" sz="1600" dirty="0">
                <a:solidFill>
                  <a:schemeClr val="bg1"/>
                </a:solidFill>
              </a:rPr>
              <a:t>Azok az állatok, amelyek meggyógyulnak, de maradandó sérülésük az önálló életre alkalmatlanná teszi őket, az Állatkert lakói maradnak.</a:t>
            </a: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7139" y="908720"/>
            <a:ext cx="2499996" cy="1862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90062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zita">
  <a:themeElements>
    <a:clrScheme name="Szita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Szita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zit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baefe6-313b-4bc6-897c-d142e3bdf7c7" xsi:nil="true"/>
    <lcf76f155ced4ddcb4097134ff3c332f xmlns="74e7b6d4-cf6a-4a7d-b6a6-b940f118c85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4093D7C5CBB09546A17B163A55166F1F" ma:contentTypeVersion="16" ma:contentTypeDescription="Új dokumentum létrehozása." ma:contentTypeScope="" ma:versionID="a32496473e839bf0d8af709bc061a90f">
  <xsd:schema xmlns:xsd="http://www.w3.org/2001/XMLSchema" xmlns:xs="http://www.w3.org/2001/XMLSchema" xmlns:p="http://schemas.microsoft.com/office/2006/metadata/properties" xmlns:ns2="74e7b6d4-cf6a-4a7d-b6a6-b940f118c85c" xmlns:ns3="cbbaefe6-313b-4bc6-897c-d142e3bdf7c7" targetNamespace="http://schemas.microsoft.com/office/2006/metadata/properties" ma:root="true" ma:fieldsID="e2237320f588392e6c9ebb3c801a5242" ns2:_="" ns3:_="">
    <xsd:import namespace="74e7b6d4-cf6a-4a7d-b6a6-b940f118c85c"/>
    <xsd:import namespace="cbbaefe6-313b-4bc6-897c-d142e3bdf7c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  <xsd:element ref="ns2:MediaServiceSearchProperties" minOccurs="0"/>
                <xsd:element ref="ns3:SharedWithUsers" minOccurs="0"/>
                <xsd:element ref="ns3:SharedWithDetail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e7b6d4-cf6a-4a7d-b6a6-b940f118c8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4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Képcímkék" ma:readOnly="false" ma:fieldId="{5cf76f15-5ced-4ddc-b409-7134ff3c332f}" ma:taxonomyMulti="true" ma:sspId="d856c8a3-f7a5-493f-b40d-895d7da6461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9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aefe6-313b-4bc6-897c-d142e3bdf7c7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b97e4b58-94a4-4566-b169-eae33cdd1a72}" ma:internalName="TaxCatchAll" ma:showField="CatchAllData" ma:web="cbbaefe6-313b-4bc6-897c-d142e3bdf7c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1" nillable="true" ma:displayName="Résztvevők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2" nillable="true" ma:displayName="Megosztva részletekkel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8693C84-744C-47A7-916F-FCD83216DC2F}">
  <ds:schemaRefs>
    <ds:schemaRef ds:uri="http://schemas.microsoft.com/office/infopath/2007/PartnerControls"/>
    <ds:schemaRef ds:uri="http://purl.org/dc/dcmitype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d72c80a2-6c67-4acd-af40-90f8cbd30dc6"/>
    <ds:schemaRef ds:uri="9c1b03fc-dd62-478c-82b2-4ed346bcc85f"/>
    <ds:schemaRef ds:uri="http://schemas.openxmlformats.org/package/2006/metadata/core-properties"/>
    <ds:schemaRef ds:uri="http://purl.org/dc/elements/1.1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CC0494B1-543F-4899-9BF9-A03932E5015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6E2D207-1820-4CCB-B3BE-DFF9A2DD0791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996</Words>
  <Application>Microsoft Office PowerPoint</Application>
  <PresentationFormat>Diavetítés a képernyőre (4:3 oldalarány)</PresentationFormat>
  <Paragraphs>141</Paragraphs>
  <Slides>11</Slides>
  <Notes>6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Arial Black</vt:lpstr>
      <vt:lpstr>Calibri</vt:lpstr>
      <vt:lpstr>Century Gothic</vt:lpstr>
      <vt:lpstr>Szita</vt:lpstr>
      <vt:lpstr>VADÁllatmentés az Állatkertben</vt:lpstr>
      <vt:lpstr>MIKOR SZORUL SEGÍTSÉGRE?</vt:lpstr>
      <vt:lpstr>Milyen állatokat fogadhat  a mentőállomás?</vt:lpstr>
      <vt:lpstr>HOGYAN FOGJUK MEG?</vt:lpstr>
      <vt:lpstr>Ideiglenes ELHELYEZÉS, szállítás</vt:lpstr>
      <vt:lpstr>IDEIGLENES ELLÁTÁS</vt:lpstr>
      <vt:lpstr>A leggyakoribb bekerülési okok</vt:lpstr>
      <vt:lpstr>A leggyakrabban ellátott fajok</vt:lpstr>
      <vt:lpstr>Mi lesz velük?</vt:lpstr>
      <vt:lpstr>Mit tehetünk meg mi magunk?</vt:lpstr>
      <vt:lpstr>Mentőközpont az oktatásban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állatkert, az ökológiai nevelés színtere</dc:title>
  <dc:creator>MS-USER</dc:creator>
  <cp:lastModifiedBy>Salvarani Zsófia</cp:lastModifiedBy>
  <cp:revision>382</cp:revision>
  <dcterms:created xsi:type="dcterms:W3CDTF">2010-04-10T11:03:20Z</dcterms:created>
  <dcterms:modified xsi:type="dcterms:W3CDTF">2025-09-10T09:03:17Z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0x0101004093D7C5CBB09546A17B163A55166F1F</vt:lpwstr>
  </property>
</Properties>
</file>