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7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7" r:id="rId1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E541F2-F2CF-4EAA-9844-3F0FD9EFB9D6}" v="25" dt="2025-09-12T10:42:59.4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90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lvarani Zsófia" userId="f3fb049b-34f8-469a-8456-6052398751db" providerId="ADAL" clId="{818FE39E-0A50-4B96-B318-FA846C1EF98F}"/>
    <pc:docChg chg="modSld">
      <pc:chgData name="Salvarani Zsófia" userId="f3fb049b-34f8-469a-8456-6052398751db" providerId="ADAL" clId="{818FE39E-0A50-4B96-B318-FA846C1EF98F}" dt="2025-09-12T10:42:59.451" v="38" actId="20577"/>
      <pc:docMkLst>
        <pc:docMk/>
      </pc:docMkLst>
      <pc:sldChg chg="modSp mod">
        <pc:chgData name="Salvarani Zsófia" userId="f3fb049b-34f8-469a-8456-6052398751db" providerId="ADAL" clId="{818FE39E-0A50-4B96-B318-FA846C1EF98F}" dt="2025-09-12T10:37:32.485" v="6" actId="20577"/>
        <pc:sldMkLst>
          <pc:docMk/>
          <pc:sldMk cId="1110382332" sldId="257"/>
        </pc:sldMkLst>
        <pc:spChg chg="mod">
          <ac:chgData name="Salvarani Zsófia" userId="f3fb049b-34f8-469a-8456-6052398751db" providerId="ADAL" clId="{818FE39E-0A50-4B96-B318-FA846C1EF98F}" dt="2025-09-12T10:37:32.485" v="6" actId="20577"/>
          <ac:spMkLst>
            <pc:docMk/>
            <pc:sldMk cId="1110382332" sldId="257"/>
            <ac:spMk id="2" creationId="{F1979CEC-B081-38C6-D07E-1F5EE9BE3D4D}"/>
          </ac:spMkLst>
        </pc:spChg>
        <pc:spChg chg="mod">
          <ac:chgData name="Salvarani Zsófia" userId="f3fb049b-34f8-469a-8456-6052398751db" providerId="ADAL" clId="{818FE39E-0A50-4B96-B318-FA846C1EF98F}" dt="2025-09-12T10:37:26.650" v="4" actId="20577"/>
          <ac:spMkLst>
            <pc:docMk/>
            <pc:sldMk cId="1110382332" sldId="257"/>
            <ac:spMk id="4" creationId="{708DFCFE-E7B9-8A22-5882-113DDABC6054}"/>
          </ac:spMkLst>
        </pc:spChg>
      </pc:sldChg>
      <pc:sldChg chg="modSp mod">
        <pc:chgData name="Salvarani Zsófia" userId="f3fb049b-34f8-469a-8456-6052398751db" providerId="ADAL" clId="{818FE39E-0A50-4B96-B318-FA846C1EF98F}" dt="2025-09-12T10:37:42.892" v="7" actId="20577"/>
        <pc:sldMkLst>
          <pc:docMk/>
          <pc:sldMk cId="1732033659" sldId="258"/>
        </pc:sldMkLst>
        <pc:spChg chg="mod">
          <ac:chgData name="Salvarani Zsófia" userId="f3fb049b-34f8-469a-8456-6052398751db" providerId="ADAL" clId="{818FE39E-0A50-4B96-B318-FA846C1EF98F}" dt="2025-09-12T10:37:42.892" v="7" actId="20577"/>
          <ac:spMkLst>
            <pc:docMk/>
            <pc:sldMk cId="1732033659" sldId="258"/>
            <ac:spMk id="2" creationId="{BB4A9985-CB85-D191-8A58-38A41135601B}"/>
          </ac:spMkLst>
        </pc:spChg>
      </pc:sldChg>
      <pc:sldChg chg="modSp mod">
        <pc:chgData name="Salvarani Zsófia" userId="f3fb049b-34f8-469a-8456-6052398751db" providerId="ADAL" clId="{818FE39E-0A50-4B96-B318-FA846C1EF98F}" dt="2025-09-12T10:38:13.519" v="9" actId="20577"/>
        <pc:sldMkLst>
          <pc:docMk/>
          <pc:sldMk cId="3193360034" sldId="261"/>
        </pc:sldMkLst>
        <pc:spChg chg="mod">
          <ac:chgData name="Salvarani Zsófia" userId="f3fb049b-34f8-469a-8456-6052398751db" providerId="ADAL" clId="{818FE39E-0A50-4B96-B318-FA846C1EF98F}" dt="2025-09-12T10:38:13.519" v="9" actId="20577"/>
          <ac:spMkLst>
            <pc:docMk/>
            <pc:sldMk cId="3193360034" sldId="261"/>
            <ac:spMk id="2" creationId="{F758D8F7-BB88-606D-4D38-ABBF2DFE96BA}"/>
          </ac:spMkLst>
        </pc:spChg>
      </pc:sldChg>
      <pc:sldChg chg="modSp">
        <pc:chgData name="Salvarani Zsófia" userId="f3fb049b-34f8-469a-8456-6052398751db" providerId="ADAL" clId="{818FE39E-0A50-4B96-B318-FA846C1EF98F}" dt="2025-09-12T10:42:59.451" v="38" actId="20577"/>
        <pc:sldMkLst>
          <pc:docMk/>
          <pc:sldMk cId="95114354" sldId="262"/>
        </pc:sldMkLst>
        <pc:spChg chg="mod">
          <ac:chgData name="Salvarani Zsófia" userId="f3fb049b-34f8-469a-8456-6052398751db" providerId="ADAL" clId="{818FE39E-0A50-4B96-B318-FA846C1EF98F}" dt="2025-09-12T10:42:59.451" v="38" actId="20577"/>
          <ac:spMkLst>
            <pc:docMk/>
            <pc:sldMk cId="95114354" sldId="262"/>
            <ac:spMk id="3" creationId="{381CD40C-BE07-F41A-D201-E70B06BD0368}"/>
          </ac:spMkLst>
        </pc:spChg>
      </pc:sldChg>
      <pc:sldChg chg="modSp mod">
        <pc:chgData name="Salvarani Zsófia" userId="f3fb049b-34f8-469a-8456-6052398751db" providerId="ADAL" clId="{818FE39E-0A50-4B96-B318-FA846C1EF98F}" dt="2025-09-12T10:39:15.430" v="36" actId="20577"/>
        <pc:sldMkLst>
          <pc:docMk/>
          <pc:sldMk cId="1931873970" sldId="263"/>
        </pc:sldMkLst>
        <pc:spChg chg="mod">
          <ac:chgData name="Salvarani Zsófia" userId="f3fb049b-34f8-469a-8456-6052398751db" providerId="ADAL" clId="{818FE39E-0A50-4B96-B318-FA846C1EF98F}" dt="2025-09-12T10:39:00.930" v="32" actId="20577"/>
          <ac:spMkLst>
            <pc:docMk/>
            <pc:sldMk cId="1931873970" sldId="263"/>
            <ac:spMk id="3" creationId="{6863C58C-99B9-D759-39B8-4BC95FF1B3E0}"/>
          </ac:spMkLst>
        </pc:spChg>
        <pc:spChg chg="mod">
          <ac:chgData name="Salvarani Zsófia" userId="f3fb049b-34f8-469a-8456-6052398751db" providerId="ADAL" clId="{818FE39E-0A50-4B96-B318-FA846C1EF98F}" dt="2025-09-12T10:39:15.430" v="36" actId="20577"/>
          <ac:spMkLst>
            <pc:docMk/>
            <pc:sldMk cId="1931873970" sldId="263"/>
            <ac:spMk id="4" creationId="{6E40EFDF-135A-2B72-1466-C6FE9B2DAB6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1/relationships/chartColorStyle" Target="colors1.xml"/><Relationship Id="rId1" Type="http://schemas.microsoft.com/office/2011/relationships/chartStyle" Target="style1.xml"/><Relationship Id="rId6" Type="http://schemas.openxmlformats.org/officeDocument/2006/relationships/package" Target="../embeddings/Microsoft_Excel_Worksheet.xlsx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7.png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package" Target="../embeddings/Microsoft_Excel_Worksheet2.xlsx"/><Relationship Id="rId4" Type="http://schemas.openxmlformats.org/officeDocument/2006/relationships/image" Target="../media/image9.png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microsoft.com/office/2011/relationships/chartColorStyle" Target="colors4.xml"/><Relationship Id="rId1" Type="http://schemas.microsoft.com/office/2011/relationships/chartStyle" Target="style4.xml"/><Relationship Id="rId6" Type="http://schemas.openxmlformats.org/officeDocument/2006/relationships/package" Target="../embeddings/Microsoft_Excel_Worksheet3.xlsx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612699227813915"/>
          <c:y val="2.7565544135356491E-2"/>
          <c:w val="0.40238379169995053"/>
          <c:h val="0.83491968402822381"/>
        </c:manualLayout>
      </c:layout>
      <c:pieChart>
        <c:varyColors val="1"/>
        <c:ser>
          <c:idx val="0"/>
          <c:order val="0"/>
          <c:tx>
            <c:strRef>
              <c:f>Munka1!$B$1</c:f>
              <c:strCache>
                <c:ptCount val="1"/>
                <c:pt idx="0">
                  <c:v>2008-2017 között az ízeltlábúak száma 40 százalékkal csökkent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</c:spPr>
          <c:dPt>
            <c:idx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2F2-4CA6-BD48-E5B2C9D82C2B}"/>
              </c:ext>
            </c:extLst>
          </c:dPt>
          <c:dPt>
            <c:idx val="1"/>
            <c:bubble3D val="0"/>
            <c:spPr>
              <a:blipFill>
                <a:blip xmlns:r="http://schemas.openxmlformats.org/officeDocument/2006/relationships" r:embed="rId5"/>
                <a:stretch>
                  <a:fillRect/>
                </a:stretch>
              </a:blip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2F2-4CA6-BD48-E5B2C9D82C2B}"/>
              </c:ext>
            </c:extLst>
          </c:dPt>
          <c:cat>
            <c:strRef>
              <c:f>Munka1!$A$2:$A$3</c:f>
              <c:strCache>
                <c:ptCount val="2"/>
                <c:pt idx="0">
                  <c:v>2008-2017 között az ízeltlábúak számának csökkenése</c:v>
                </c:pt>
                <c:pt idx="1">
                  <c:v>Az ízeltlábúak mennyisége 2017-ben</c:v>
                </c:pt>
              </c:strCache>
            </c:strRef>
          </c:cat>
          <c:val>
            <c:numRef>
              <c:f>Munka1!$B$2:$B$3</c:f>
              <c:numCache>
                <c:formatCode>General</c:formatCode>
                <c:ptCount val="2"/>
                <c:pt idx="0">
                  <c:v>40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2F2-4CA6-BD48-E5B2C9D82C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</c:legendEntry>
      <c:layout>
        <c:manualLayout>
          <c:xMode val="edge"/>
          <c:yMode val="edge"/>
          <c:x val="0.11257638281445186"/>
          <c:y val="0.81487201556614641"/>
          <c:w val="0.78372357302662332"/>
          <c:h val="0.18512798443385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hu-HU"/>
    </a:p>
  </c:txPr>
  <c:externalData r:id="rId6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471561664671221"/>
          <c:y val="3.4074070667092879E-2"/>
          <c:w val="0.37246250226963501"/>
          <c:h val="0.70093889587745917"/>
        </c:manualLayout>
      </c:layout>
      <c:pieChart>
        <c:varyColors val="1"/>
        <c:ser>
          <c:idx val="0"/>
          <c:order val="0"/>
          <c:tx>
            <c:strRef>
              <c:f>Munka1!$B$1</c:f>
              <c:strCache>
                <c:ptCount val="1"/>
                <c:pt idx="0">
                  <c:v>Repülő rovarok száma 30 év alatt 75%-al csökkent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</c:spPr>
          <c:dPt>
            <c:idx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127-488C-85A5-F243D19A0C76}"/>
              </c:ext>
            </c:extLst>
          </c:dPt>
          <c:dPt>
            <c:idx val="1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127-488C-85A5-F243D19A0C76}"/>
              </c:ext>
            </c:extLst>
          </c:dPt>
          <c:cat>
            <c:strRef>
              <c:f>Munka1!$A$2:$A$3</c:f>
              <c:strCache>
                <c:ptCount val="2"/>
                <c:pt idx="0">
                  <c:v>Repülő rovarok számának csökkenése 30 év alatt</c:v>
                </c:pt>
                <c:pt idx="1">
                  <c:v>Repülő rovarok száma ma</c:v>
                </c:pt>
              </c:strCache>
            </c:strRef>
          </c:cat>
          <c:val>
            <c:numRef>
              <c:f>Munka1!$B$2:$B$3</c:f>
              <c:numCache>
                <c:formatCode>General</c:formatCode>
                <c:ptCount val="2"/>
                <c:pt idx="0">
                  <c:v>75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127-488C-85A5-F243D19A0C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</c:legendEntry>
      <c:layout>
        <c:manualLayout>
          <c:xMode val="edge"/>
          <c:yMode val="edge"/>
          <c:x val="0.19610705283913893"/>
          <c:y val="0.73014524216353871"/>
          <c:w val="0.58967962988478151"/>
          <c:h val="0.252817722502914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5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879600689249879"/>
          <c:y val="2.1033380761950781E-2"/>
          <c:w val="0.42240809581458905"/>
          <c:h val="0.79788204620843295"/>
        </c:manualLayout>
      </c:layout>
      <c:pieChart>
        <c:varyColors val="1"/>
        <c:ser>
          <c:idx val="0"/>
          <c:order val="0"/>
          <c:tx>
            <c:strRef>
              <c:f>Munka1!$B$1</c:f>
              <c:strCache>
                <c:ptCount val="1"/>
                <c:pt idx="0">
                  <c:v>A lepkék száma az EU-ban 30 év alatt 40%-al csökkent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</c:spPr>
          <c:dPt>
            <c:idx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E73-4793-A971-45A5F9E6FCB7}"/>
              </c:ext>
            </c:extLst>
          </c:dPt>
          <c:dPt>
            <c:idx val="1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E73-4793-A971-45A5F9E6FCB7}"/>
              </c:ext>
            </c:extLst>
          </c:dPt>
          <c:cat>
            <c:strRef>
              <c:f>Munka1!$A$2:$A$3</c:f>
              <c:strCache>
                <c:ptCount val="2"/>
                <c:pt idx="0">
                  <c:v>A lepkék számának csökkenése 30 év alatt</c:v>
                </c:pt>
                <c:pt idx="1">
                  <c:v>A lepkék száma ma</c:v>
                </c:pt>
              </c:strCache>
            </c:strRef>
          </c:cat>
          <c:val>
            <c:numRef>
              <c:f>Munka1!$B$2:$B$3</c:f>
              <c:numCache>
                <c:formatCode>General</c:formatCode>
                <c:ptCount val="2"/>
                <c:pt idx="0">
                  <c:v>40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E73-4793-A971-45A5F9E6FC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023751984026518"/>
          <c:y val="0.80314039139892068"/>
          <c:w val="0.63886410111570191"/>
          <c:h val="0.18897209081534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5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769574323608687"/>
          <c:y val="1.9000410117119948E-2"/>
          <c:w val="0.56460851352782637"/>
          <c:h val="0.83641806363005466"/>
        </c:manualLayout>
      </c:layout>
      <c:pieChart>
        <c:varyColors val="1"/>
        <c:ser>
          <c:idx val="0"/>
          <c:order val="0"/>
          <c:tx>
            <c:strRef>
              <c:f>Munka1!$B$1</c:f>
              <c:strCache>
                <c:ptCount val="1"/>
                <c:pt idx="0">
                  <c:v>30 év alatt 75%-al csökkent a rovarok száma a világon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</c:spPr>
          <c:dPt>
            <c:idx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262-46F2-8721-D0424185977D}"/>
              </c:ext>
            </c:extLst>
          </c:dPt>
          <c:dPt>
            <c:idx val="1"/>
            <c:bubble3D val="0"/>
            <c:spPr>
              <a:blipFill>
                <a:blip xmlns:r="http://schemas.openxmlformats.org/officeDocument/2006/relationships" r:embed="rId5"/>
                <a:stretch>
                  <a:fillRect/>
                </a:stretch>
              </a:blip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262-46F2-8721-D0424185977D}"/>
              </c:ext>
            </c:extLst>
          </c:dPt>
          <c:cat>
            <c:strRef>
              <c:f>Munka1!$A$2:$A$3</c:f>
              <c:strCache>
                <c:ptCount val="2"/>
                <c:pt idx="0">
                  <c:v>Rovarok számának csökkenése 1970-óta</c:v>
                </c:pt>
                <c:pt idx="1">
                  <c:v>Rovarok száma ma</c:v>
                </c:pt>
              </c:strCache>
            </c:strRef>
          </c:cat>
          <c:val>
            <c:numRef>
              <c:f>Munka1!$B$2:$B$3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262-46F2-8721-D042418597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0380549762942239E-2"/>
          <c:y val="0.88084180793390565"/>
          <c:w val="0.91763553989295188"/>
          <c:h val="7.16571667732946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6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AC3A5E-7302-413D-B3A5-DD6A9AB08521}" type="datetimeFigureOut">
              <a:rPr lang="hu-HU" smtClean="0"/>
              <a:t>2025. 09. 12.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920652-F190-43DD-9031-5567B8B8332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1314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20652-F190-43DD-9031-5567B8B8332D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233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DC092C8-9318-23D1-46C8-E02AB5DDB1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E7EA71C-3A44-F585-8EB1-122D7B0106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</p:spTree>
    <p:extLst>
      <p:ext uri="{BB962C8B-B14F-4D97-AF65-F5344CB8AC3E}">
        <p14:creationId xmlns:p14="http://schemas.microsoft.com/office/powerpoint/2010/main" val="4048564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121853B-C0DA-3084-CE4C-158FED7C7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B2B659F3-5237-2304-450B-FF58262BF4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5005182-514B-43DE-8E2B-6D780ED32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B0E0B-4DD7-4E53-916A-E60DD718251B}" type="datetimeFigureOut">
              <a:rPr lang="hu-HU" smtClean="0"/>
              <a:t>2025. 09. 12.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CBE7A5D-62C6-1A11-094D-9BF3858CF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181BDFF-4A70-268C-84FC-F95D9A26D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5D76-10D7-49B4-8B5B-455D9DA27A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66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A8433B03-8F38-C58D-FA66-E6C6F4CD7C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1995F0FC-85F0-9D7D-3EBA-EFB80806CC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3C073D9-6BF4-7787-AFB5-CDBD2DFF5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B0E0B-4DD7-4E53-916A-E60DD718251B}" type="datetimeFigureOut">
              <a:rPr lang="hu-HU" smtClean="0"/>
              <a:t>2025. 09. 12.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B619057-CBB0-42D1-80D4-094E1D51B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A38B17B-42A2-259B-BE4B-22D132F75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5D76-10D7-49B4-8B5B-455D9DA27A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1195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DFDECE5-6E98-A249-7799-9E437774F6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E5952F42-96E8-CB5C-28C7-371459FC31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D416C01-886B-CFDF-D033-AE4742797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CD266-4842-4872-9917-313A9A4D2CB9}" type="datetimeFigureOut">
              <a:rPr lang="hu-HU" smtClean="0"/>
              <a:t>2025. 09. 12.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FF0A93C-2AEB-3FF5-DA76-8E8E30A3A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A9922CB-147A-0339-CEBD-8309FBD97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EFACC-1303-4482-9C86-9723F9123F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8821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08FDF8F-6880-EC92-2E2E-1103B2B81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E302B16-4699-9A8A-CC8D-58BCFEA23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6855C6F-DFD4-E198-79B0-4994D60F0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CD266-4842-4872-9917-313A9A4D2CB9}" type="datetimeFigureOut">
              <a:rPr lang="hu-HU" smtClean="0"/>
              <a:t>2025. 09. 12.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C624EA7-4BDB-6C69-1C75-F9531291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40640E0-912A-05AB-C1A4-4F4B718E8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EFACC-1303-4482-9C86-9723F9123F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2933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2597EC1-379F-4735-59FC-811E0B400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E759C28-B502-FF69-8CDF-7FA2F8E46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9100901-2FCE-28AF-5312-1CC8FF78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CD266-4842-4872-9917-313A9A4D2CB9}" type="datetimeFigureOut">
              <a:rPr lang="hu-HU" smtClean="0"/>
              <a:t>2025. 09. 12.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A4159CD-E431-417C-EEA0-BED9962F3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8C5344D-34F8-27DB-1CE2-7C2321C55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EFACC-1303-4482-9C86-9723F9123F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3596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6199273-9786-21F7-7659-3929FB0A5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F601BFF-1295-F3FE-D84D-FF9C7F1F87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D1BD483-5229-5D6E-5172-FE8D57A4D1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F0B2199-420A-64E7-8021-F23D0BD2D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CD266-4842-4872-9917-313A9A4D2CB9}" type="datetimeFigureOut">
              <a:rPr lang="hu-HU" smtClean="0"/>
              <a:t>2025. 09. 12.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E53D473-1154-A24C-94D1-979F7F8C3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55BC99CB-C865-5D51-88B0-F1FB52714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EFACC-1303-4482-9C86-9723F9123F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9393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C6DCA9A-2E42-AEFF-2374-5FE44618A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254466C-8959-2537-470D-51CA00B0F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EF18ECF-BC6E-CB36-1C30-35ECEE1345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77306F23-AB68-A0B1-A56D-ED71DF3A08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2435E8F1-2E40-9081-D8F1-8E24B6197C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7B2FFBCB-DE48-234F-6184-781C2D040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CD266-4842-4872-9917-313A9A4D2CB9}" type="datetimeFigureOut">
              <a:rPr lang="hu-HU" smtClean="0"/>
              <a:t>2025. 09. 12.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9A5C9289-3033-4BFC-88D3-93080473C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10F04BCD-8E95-0ACC-CEEE-FDF9C4982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EFACC-1303-4482-9C86-9723F9123F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4427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1F9ADF4-AA49-2A37-CBCB-485AB053D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DD0786C1-5B40-C9B0-C561-986ECF878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CD266-4842-4872-9917-313A9A4D2CB9}" type="datetimeFigureOut">
              <a:rPr lang="hu-HU" smtClean="0"/>
              <a:t>2025. 09. 12.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F5DE1D3-D9C5-F5E6-F0AE-72C2F357D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D8685F55-26CF-FD78-B058-0957F73F3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EFACC-1303-4482-9C86-9723F9123F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59442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FFD40502-A913-F7ED-C655-7FCFE9AA3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CD266-4842-4872-9917-313A9A4D2CB9}" type="datetimeFigureOut">
              <a:rPr lang="hu-HU" smtClean="0"/>
              <a:t>2025. 09. 12.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6E3A3C67-2014-F6F4-42C2-013154508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4DB7B9C-3F2C-572F-D267-4D9B48BFB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EFACC-1303-4482-9C86-9723F9123F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0803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21518A0-350D-F81E-B664-596C9B84B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111D6EA-D1A7-6F4C-389A-E73DF3FC6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90C5A23B-F677-64A8-4FD7-75336CE5E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A6CC91F-F162-1C0E-65AC-78C21B79E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CD266-4842-4872-9917-313A9A4D2CB9}" type="datetimeFigureOut">
              <a:rPr lang="hu-HU" smtClean="0"/>
              <a:t>2025. 09. 12.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5DB86DA-A934-7020-2D58-60CCD227E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86E8CFC-4735-6524-AC18-3DAABB770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EFACC-1303-4482-9C86-9723F9123F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4890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87A451A-56ED-7C69-DC1D-D42275DDC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80410E5-1A2D-3948-5E69-6393B3692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76A0115-5BE0-4498-C7B5-123CAC8D7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B0E0B-4DD7-4E53-916A-E60DD718251B}" type="datetimeFigureOut">
              <a:rPr lang="hu-HU" smtClean="0"/>
              <a:t>2025. 09. 12.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BA5999A-88F5-9FBB-6D31-6EC046F0B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D80C7A4-1775-0422-2967-ADFBC0A57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5D76-10D7-49B4-8B5B-455D9DA27A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43506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80B614A-1929-5C2B-D9AC-B090BA3D8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0465EA5B-528C-BFF5-501A-9AD90EC9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1E438D4-CE12-9148-933B-65425DA7F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7D0F4FF-108C-A69A-807A-42C267ACE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CD266-4842-4872-9917-313A9A4D2CB9}" type="datetimeFigureOut">
              <a:rPr lang="hu-HU" smtClean="0"/>
              <a:t>2025. 09. 12.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918BB10-6F9F-DF83-CCDB-F8990305E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89A450A-BC55-AA1B-0BB0-9156D1699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EFACC-1303-4482-9C86-9723F9123F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4967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A11332D-402A-012B-BEA1-18EF91978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36491B80-371F-A162-F6AC-DD2CA38E65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F592803-E2FC-40CE-7664-9832DD14C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CD266-4842-4872-9917-313A9A4D2CB9}" type="datetimeFigureOut">
              <a:rPr lang="hu-HU" smtClean="0"/>
              <a:t>2025. 09. 12.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C3FE93F-EE48-30C3-15AE-8EC1DB6CC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6E6CB13-4CD0-0AB9-91C8-59BB32808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EFACC-1303-4482-9C86-9723F9123F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550266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0C80793A-3010-CB64-9456-5A09AC75C0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F81181F7-76A0-F862-4033-536D233F8E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FE18F05-34A0-6A43-FAE6-1984F569F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CD266-4842-4872-9917-313A9A4D2CB9}" type="datetimeFigureOut">
              <a:rPr lang="hu-HU" smtClean="0"/>
              <a:t>2025. 09. 12.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0318EA1-670C-12BE-BA49-CC3DF0066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DAFBC40-9E58-C38B-5B63-18E8F9B5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EFACC-1303-4482-9C86-9723F9123F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6546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9B7FBE7-92C8-7F9D-608D-F865BBC9F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0F9C2CE-9797-EB61-938C-E5892360D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A8B647B-9002-66BA-F0C6-693C454F6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B0E0B-4DD7-4E53-916A-E60DD718251B}" type="datetimeFigureOut">
              <a:rPr lang="hu-HU" smtClean="0"/>
              <a:t>2025. 09. 12.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F6354E6-BD51-ED59-6327-60118F352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1D20B8A-AED4-9FBF-AB5B-3C3E78CDF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5D76-10D7-49B4-8B5B-455D9DA27A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51311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C0D082B-9255-A10D-1E80-DFB5564F3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C359F9D-BF2E-CFC0-926D-F257DA6CE6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595B0FC8-6337-09EE-F6DE-0FCCC113F5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4263736-02FC-855C-2080-FF3602779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B0E0B-4DD7-4E53-916A-E60DD718251B}" type="datetimeFigureOut">
              <a:rPr lang="hu-HU" smtClean="0"/>
              <a:t>2025. 09. 12.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B05EEAD-4B6E-A9D9-EE43-38A85C07B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5650DBC0-19B7-F6FE-E735-E3360BFDE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5D76-10D7-49B4-8B5B-455D9DA27A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9114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4914274-5899-E5DB-9F0B-BD8DEDCB6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572F260-4F51-B532-A2FD-34BCC9067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308D998B-4313-241D-489C-C1E14CBD2B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F2603E4B-BAEA-130F-250A-49DAECF5BF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0AAD5457-5126-E4AD-12B4-19321DFF1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F9544E3C-38A5-29AD-B1F4-F9E77CAED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B0E0B-4DD7-4E53-916A-E60DD718251B}" type="datetimeFigureOut">
              <a:rPr lang="hu-HU" smtClean="0"/>
              <a:t>2025. 09. 12.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0F94436D-4AB5-CBA7-3175-76B106D8E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45AB165B-FFD8-4B80-C5CD-7ECABD322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5D76-10D7-49B4-8B5B-455D9DA27A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24781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0C36D83-BE90-7E99-6AA5-DAF520BBE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CC1D68DB-5B94-38A7-6BBF-41FBEF016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B0E0B-4DD7-4E53-916A-E60DD718251B}" type="datetimeFigureOut">
              <a:rPr lang="hu-HU" smtClean="0"/>
              <a:t>2025. 09. 12.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331A0A38-2663-EF6D-A9AC-B9FE91F91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BC03614F-3E13-1917-3859-9C6CE7EA6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5D76-10D7-49B4-8B5B-455D9DA27A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1702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30F5DAE0-8F22-A777-EAF7-B89EE3C6E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B0E0B-4DD7-4E53-916A-E60DD718251B}" type="datetimeFigureOut">
              <a:rPr lang="hu-HU" smtClean="0"/>
              <a:t>2025. 09. 12.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A9997DDD-52B6-99D7-CF29-83462C300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6309347-29F2-C001-D979-D8855DBAE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5D76-10D7-49B4-8B5B-455D9DA27A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4478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09E7C23-F0A3-4823-619E-D944E4B15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156956B-1FBF-2B4C-46A8-A02481848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9375D252-C38F-85E4-871D-89B122B7CA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8184B74-9EC7-5A0B-4221-61A4EA7DD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B0E0B-4DD7-4E53-916A-E60DD718251B}" type="datetimeFigureOut">
              <a:rPr lang="hu-HU" smtClean="0"/>
              <a:t>2025. 09. 12.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AA0EC8E-6748-888B-29F2-02BD27B72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5CBCF78-38B5-4EF3-6170-1109CBB07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5D76-10D7-49B4-8B5B-455D9DA27A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6103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3223ECF-82D1-FB02-316C-A9584DEB5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B6D848F7-BC92-F7F4-F8FD-D7F001FB78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49B0302-89F9-81E2-D523-2734464D01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D4DE800-47C8-ABFB-968E-6AD18E266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B0E0B-4DD7-4E53-916A-E60DD718251B}" type="datetimeFigureOut">
              <a:rPr lang="hu-HU" smtClean="0"/>
              <a:t>2025. 09. 12.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C5C6982-FF00-AAD2-58A8-0FBF04A18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D2B0EE97-87C0-70BA-7327-FAE2B7D5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5D76-10D7-49B4-8B5B-455D9DA27A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591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66000">
              <a:schemeClr val="accent4">
                <a:lumMod val="60000"/>
                <a:lumOff val="40000"/>
              </a:schemeClr>
            </a:gs>
            <a:gs pos="88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A440B7F4-5982-86B3-E4B8-840D1B2D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ABBE881-B5DC-A4B7-6587-4AA7B29AD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C52FCC3-EB6E-700C-1580-BE4018973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2B0E0B-4DD7-4E53-916A-E60DD718251B}" type="datetimeFigureOut">
              <a:rPr lang="hu-HU" smtClean="0"/>
              <a:t>2025. 09. 12.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1545D6E-BF22-1D61-2BA0-18214AAC3F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7DBB6FE-B538-48EE-128D-1DB4540B09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765D76-10D7-49B4-8B5B-455D9DA27A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7212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66000">
              <a:schemeClr val="accent4">
                <a:lumMod val="60000"/>
                <a:lumOff val="40000"/>
              </a:schemeClr>
            </a:gs>
            <a:gs pos="88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CA1DB3B6-2146-13E6-AA63-90F0EFBF9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A9C17B4-B3D5-183E-0502-D159DA1CF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4A5DD7C-677E-901F-246C-2234FEC5A0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0CD266-4842-4872-9917-313A9A4D2CB9}" type="datetimeFigureOut">
              <a:rPr lang="hu-HU" smtClean="0"/>
              <a:t>2025. 09. 12.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96C8B29-29B3-2886-3F0C-FDD293FE46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E32E908-C98C-C7A4-CF3C-79FD910AE7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AEFACC-1303-4482-9C86-9723F9123F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601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1310FC5-4F1C-3155-14D6-B2C69E47D0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738" y="377687"/>
            <a:ext cx="11813628" cy="978147"/>
          </a:xfrm>
        </p:spPr>
        <p:txBody>
          <a:bodyPr>
            <a:normAutofit/>
          </a:bodyPr>
          <a:lstStyle/>
          <a:p>
            <a:r>
              <a:rPr lang="hu-H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Segítsünk a beporzó rovarokon!</a:t>
            </a:r>
            <a:endParaRPr lang="hu-H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" panose="020B0504020202020204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A633F963-A792-324A-6847-CB04C448A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941" y="1498043"/>
            <a:ext cx="7135221" cy="4982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2144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szöveg, tér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2142B7C-F7C2-B917-4237-C1F5A614D8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281" y="169589"/>
            <a:ext cx="5557519" cy="6518822"/>
          </a:xfrm>
        </p:spPr>
      </p:pic>
      <p:pic>
        <p:nvPicPr>
          <p:cNvPr id="6" name="Kép 5" descr="A méhek és más beporzó fajok csökkenésének okai és következményei | Témák |  Európai Parlament">
            <a:extLst>
              <a:ext uri="{FF2B5EF4-FFF2-40B4-BE49-F238E27FC236}">
                <a16:creationId xmlns:a16="http://schemas.microsoft.com/office/drawing/2014/main" id="{1E7524F2-73B5-A05D-5907-A9120B21B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39" y="169589"/>
            <a:ext cx="6212046" cy="65188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6745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rtalom helye 3">
            <a:extLst>
              <a:ext uri="{FF2B5EF4-FFF2-40B4-BE49-F238E27FC236}">
                <a16:creationId xmlns:a16="http://schemas.microsoft.com/office/drawing/2014/main" id="{D6F5D111-D1DA-E0FF-6547-DA673149E1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1827937"/>
              </p:ext>
            </p:extLst>
          </p:nvPr>
        </p:nvGraphicFramePr>
        <p:xfrm>
          <a:off x="462678" y="442916"/>
          <a:ext cx="11266644" cy="59721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64077">
                  <a:extLst>
                    <a:ext uri="{9D8B030D-6E8A-4147-A177-3AD203B41FA5}">
                      <a16:colId xmlns:a16="http://schemas.microsoft.com/office/drawing/2014/main" val="3029930274"/>
                    </a:ext>
                  </a:extLst>
                </a:gridCol>
                <a:gridCol w="2473945">
                  <a:extLst>
                    <a:ext uri="{9D8B030D-6E8A-4147-A177-3AD203B41FA5}">
                      <a16:colId xmlns:a16="http://schemas.microsoft.com/office/drawing/2014/main" val="135045142"/>
                    </a:ext>
                  </a:extLst>
                </a:gridCol>
                <a:gridCol w="2066455">
                  <a:extLst>
                    <a:ext uri="{9D8B030D-6E8A-4147-A177-3AD203B41FA5}">
                      <a16:colId xmlns:a16="http://schemas.microsoft.com/office/drawing/2014/main" val="4045144968"/>
                    </a:ext>
                  </a:extLst>
                </a:gridCol>
                <a:gridCol w="2462167">
                  <a:extLst>
                    <a:ext uri="{9D8B030D-6E8A-4147-A177-3AD203B41FA5}">
                      <a16:colId xmlns:a16="http://schemas.microsoft.com/office/drawing/2014/main" val="2896878262"/>
                    </a:ext>
                  </a:extLst>
                </a:gridCol>
              </a:tblGrid>
              <a:tr h="53238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 dirty="0" err="1">
                          <a:effectLst/>
                        </a:rPr>
                        <a:t>Beporzóbarát</a:t>
                      </a:r>
                      <a:r>
                        <a:rPr lang="hu-HU" sz="1400" dirty="0">
                          <a:effectLst/>
                        </a:rPr>
                        <a:t> megoldások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Melyik beporzó(ka)t segíti? Hogyan?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Mi a teendő? Mire kell odafigyelni?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Milyen eszközök, feltételek kellenek hozzá?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extLst>
                  <a:ext uri="{0D108BD9-81ED-4DB2-BD59-A6C34878D82A}">
                    <a16:rowId xmlns:a16="http://schemas.microsoft.com/office/drawing/2014/main" val="2991664848"/>
                  </a:ext>
                </a:extLst>
              </a:tr>
              <a:tr h="27778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rovaritató vagy kerti tó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extLst>
                  <a:ext uri="{0D108BD9-81ED-4DB2-BD59-A6C34878D82A}">
                    <a16:rowId xmlns:a16="http://schemas.microsoft.com/office/drawing/2014/main" val="1408858078"/>
                  </a:ext>
                </a:extLst>
              </a:tr>
              <a:tr h="27778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őshonos vadvirágos részek a kertben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extLst>
                  <a:ext uri="{0D108BD9-81ED-4DB2-BD59-A6C34878D82A}">
                    <a16:rowId xmlns:a16="http://schemas.microsoft.com/office/drawing/2014/main" val="3064691229"/>
                  </a:ext>
                </a:extLst>
              </a:tr>
              <a:tr h="27778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korhadó farönk a kertben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extLst>
                  <a:ext uri="{0D108BD9-81ED-4DB2-BD59-A6C34878D82A}">
                    <a16:rowId xmlns:a16="http://schemas.microsoft.com/office/drawing/2014/main" val="3579136921"/>
                  </a:ext>
                </a:extLst>
              </a:tr>
              <a:tr h="27778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növénymentes talajrész a kertben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 dirty="0">
                          <a:effectLst/>
                        </a:rPr>
                        <a:t> 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extLst>
                  <a:ext uri="{0D108BD9-81ED-4DB2-BD59-A6C34878D82A}">
                    <a16:rowId xmlns:a16="http://schemas.microsoft.com/office/drawing/2014/main" val="1001597237"/>
                  </a:ext>
                </a:extLst>
              </a:tr>
              <a:tr h="27778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koratavasztól őszig legyenek virágok a kertben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extLst>
                  <a:ext uri="{0D108BD9-81ED-4DB2-BD59-A6C34878D82A}">
                    <a16:rowId xmlns:a16="http://schemas.microsoft.com/office/drawing/2014/main" val="559039741"/>
                  </a:ext>
                </a:extLst>
              </a:tr>
              <a:tr h="53238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üreges növényi szárakból, lyukakkal telefúrt farönkökből vadméh hotel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extLst>
                  <a:ext uri="{0D108BD9-81ED-4DB2-BD59-A6C34878D82A}">
                    <a16:rowId xmlns:a16="http://schemas.microsoft.com/office/drawing/2014/main" val="513630804"/>
                  </a:ext>
                </a:extLst>
              </a:tr>
              <a:tr h="53238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rovarhotel nem csak üreges növényekkel és rönkökkel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extLst>
                  <a:ext uri="{0D108BD9-81ED-4DB2-BD59-A6C34878D82A}">
                    <a16:rowId xmlns:a16="http://schemas.microsoft.com/office/drawing/2014/main" val="778756566"/>
                  </a:ext>
                </a:extLst>
              </a:tr>
              <a:tr h="27778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 dirty="0">
                          <a:effectLst/>
                        </a:rPr>
                        <a:t>nektárt és virágport adó bokrok és fák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extLst>
                  <a:ext uri="{0D108BD9-81ED-4DB2-BD59-A6C34878D82A}">
                    <a16:rowId xmlns:a16="http://schemas.microsoft.com/office/drawing/2014/main" val="3665931440"/>
                  </a:ext>
                </a:extLst>
              </a:tr>
              <a:tr h="27778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vegyszermentes kert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extLst>
                  <a:ext uri="{0D108BD9-81ED-4DB2-BD59-A6C34878D82A}">
                    <a16:rowId xmlns:a16="http://schemas.microsoft.com/office/drawing/2014/main" val="3887111894"/>
                  </a:ext>
                </a:extLst>
              </a:tr>
              <a:tr h="27778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kevesebb fűnyírás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extLst>
                  <a:ext uri="{0D108BD9-81ED-4DB2-BD59-A6C34878D82A}">
                    <a16:rowId xmlns:a16="http://schemas.microsoft.com/office/drawing/2014/main" val="1679930894"/>
                  </a:ext>
                </a:extLst>
              </a:tr>
              <a:tr h="27778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komposzt a kertben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extLst>
                  <a:ext uri="{0D108BD9-81ED-4DB2-BD59-A6C34878D82A}">
                    <a16:rowId xmlns:a16="http://schemas.microsoft.com/office/drawing/2014/main" val="3678983672"/>
                  </a:ext>
                </a:extLst>
              </a:tr>
              <a:tr h="53238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vadvirágos parcellák a mezőgazdasági parcellák között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extLst>
                  <a:ext uri="{0D108BD9-81ED-4DB2-BD59-A6C34878D82A}">
                    <a16:rowId xmlns:a16="http://schemas.microsoft.com/office/drawing/2014/main" val="673149678"/>
                  </a:ext>
                </a:extLst>
              </a:tr>
              <a:tr h="27778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méhlegelők a településeken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extLst>
                  <a:ext uri="{0D108BD9-81ED-4DB2-BD59-A6C34878D82A}">
                    <a16:rowId xmlns:a16="http://schemas.microsoft.com/office/drawing/2014/main" val="3864961766"/>
                  </a:ext>
                </a:extLst>
              </a:tr>
              <a:tr h="53238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méhkímélő technológia alkalmazása a mezőgazdaságban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extLst>
                  <a:ext uri="{0D108BD9-81ED-4DB2-BD59-A6C34878D82A}">
                    <a16:rowId xmlns:a16="http://schemas.microsoft.com/office/drawing/2014/main" val="4072708920"/>
                  </a:ext>
                </a:extLst>
              </a:tr>
              <a:tr h="53238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 dirty="0">
                          <a:effectLst/>
                        </a:rPr>
                        <a:t>a </a:t>
                      </a:r>
                      <a:r>
                        <a:rPr lang="hu-HU" sz="1400" dirty="0" err="1">
                          <a:effectLst/>
                        </a:rPr>
                        <a:t>beporzóbarát</a:t>
                      </a:r>
                      <a:r>
                        <a:rPr lang="hu-HU" sz="1400" dirty="0">
                          <a:effectLst/>
                        </a:rPr>
                        <a:t> szemlélet és </a:t>
                      </a:r>
                      <a:r>
                        <a:rPr lang="hu-HU" sz="1400" dirty="0" err="1">
                          <a:effectLst/>
                        </a:rPr>
                        <a:t>beporzóbarát</a:t>
                      </a:r>
                      <a:r>
                        <a:rPr lang="hu-HU" sz="1400" dirty="0">
                          <a:effectLst/>
                        </a:rPr>
                        <a:t> megoldások népszerűsítése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400" dirty="0">
                          <a:effectLst/>
                        </a:rPr>
                        <a:t> 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82" marR="37182" marT="0" marB="0" anchor="ctr"/>
                </a:tc>
                <a:extLst>
                  <a:ext uri="{0D108BD9-81ED-4DB2-BD59-A6C34878D82A}">
                    <a16:rowId xmlns:a16="http://schemas.microsoft.com/office/drawing/2014/main" val="4278534639"/>
                  </a:ext>
                </a:extLst>
              </a:tr>
            </a:tbl>
          </a:graphicData>
        </a:graphic>
      </p:graphicFrame>
      <p:pic>
        <p:nvPicPr>
          <p:cNvPr id="6" name="Tartalom helye 5" descr="A képen fa, szöveg, térkép, képernyő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FA787A14-0EC6-0FB3-C39C-9884B9FB96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826" y="173650"/>
            <a:ext cx="8972777" cy="6485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827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cím 2">
            <a:extLst>
              <a:ext uri="{FF2B5EF4-FFF2-40B4-BE49-F238E27FC236}">
                <a16:creationId xmlns:a16="http://schemas.microsoft.com/office/drawing/2014/main" id="{708DFCFE-E7B9-8A22-5882-113DDABC6054}"/>
              </a:ext>
            </a:extLst>
          </p:cNvPr>
          <p:cNvSpPr txBox="1">
            <a:spLocks/>
          </p:cNvSpPr>
          <p:nvPr/>
        </p:nvSpPr>
        <p:spPr>
          <a:xfrm>
            <a:off x="0" y="214008"/>
            <a:ext cx="12192699" cy="8241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400" b="1" dirty="0"/>
              <a:t>Az 1990-es években az USA földművelői figyeltek fel arra, hogy a termésük</a:t>
            </a:r>
            <a:br>
              <a:rPr lang="hu-HU" sz="2400" b="1" dirty="0"/>
            </a:br>
            <a:r>
              <a:rPr lang="hu-HU" sz="2400" b="1" dirty="0"/>
              <a:t>évről évre csökken, pedig a növényeiket az előírtaknak megfelelően gondozták. </a:t>
            </a:r>
          </a:p>
          <a:p>
            <a:endParaRPr lang="hu-HU" dirty="0"/>
          </a:p>
        </p:txBody>
      </p:sp>
      <p:pic>
        <p:nvPicPr>
          <p:cNvPr id="5" name="Kép 4" descr="A képen virág, rovar, gerinctelen, rajzfil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27290C8-F42E-1389-88D8-0C0DAA954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482" y="1045391"/>
            <a:ext cx="6636389" cy="4977291"/>
          </a:xfrm>
          <a:prstGeom prst="rect">
            <a:avLst/>
          </a:prstGeom>
        </p:spPr>
      </p:pic>
      <p:sp>
        <p:nvSpPr>
          <p:cNvPr id="2" name="Alcím 2">
            <a:extLst>
              <a:ext uri="{FF2B5EF4-FFF2-40B4-BE49-F238E27FC236}">
                <a16:creationId xmlns:a16="http://schemas.microsoft.com/office/drawing/2014/main" id="{F1979CEC-B081-38C6-D07E-1F5EE9BE3D4D}"/>
              </a:ext>
            </a:extLst>
          </p:cNvPr>
          <p:cNvSpPr txBox="1">
            <a:spLocks/>
          </p:cNvSpPr>
          <p:nvPr/>
        </p:nvSpPr>
        <p:spPr>
          <a:xfrm>
            <a:off x="0" y="6028653"/>
            <a:ext cx="12192000" cy="8241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400" b="1" dirty="0"/>
              <a:t>Ők jöttek rá először, hogy a rovarkártevők ellen használt vegyszerekkel</a:t>
            </a:r>
            <a:br>
              <a:rPr lang="hu-HU" sz="2400" b="1" dirty="0"/>
            </a:br>
            <a:r>
              <a:rPr lang="hu-HU" sz="2400" b="1" dirty="0"/>
              <a:t>a beporzókat is megritkították.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10382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B4A9985-CB85-D191-8A58-38A411356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426" y="99391"/>
            <a:ext cx="9869557" cy="159129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Arial Nova" panose="020B0504020202020204" pitchFamily="34" charset="0"/>
              </a:rPr>
              <a:t>2008-2017 </a:t>
            </a:r>
            <a:r>
              <a:rPr lang="en-US" b="1" dirty="0" err="1">
                <a:latin typeface="Arial Nova" panose="020B0504020202020204" pitchFamily="34" charset="0"/>
              </a:rPr>
              <a:t>között</a:t>
            </a:r>
            <a:r>
              <a:rPr lang="en-US" b="1" dirty="0">
                <a:latin typeface="Arial Nova" panose="020B0504020202020204" pitchFamily="34" charset="0"/>
              </a:rPr>
              <a:t> </a:t>
            </a:r>
            <a:r>
              <a:rPr lang="en-US" b="1" dirty="0" err="1">
                <a:latin typeface="Arial Nova" panose="020B0504020202020204" pitchFamily="34" charset="0"/>
              </a:rPr>
              <a:t>az</a:t>
            </a:r>
            <a:r>
              <a:rPr lang="en-US" b="1" dirty="0">
                <a:latin typeface="Arial Nova" panose="020B0504020202020204" pitchFamily="34" charset="0"/>
              </a:rPr>
              <a:t> </a:t>
            </a:r>
            <a:r>
              <a:rPr lang="en-US" b="1" dirty="0" err="1">
                <a:latin typeface="Arial Nova" panose="020B0504020202020204" pitchFamily="34" charset="0"/>
              </a:rPr>
              <a:t>ízeltlábúak</a:t>
            </a:r>
            <a:r>
              <a:rPr lang="en-US" b="1" dirty="0">
                <a:latin typeface="Arial Nova" panose="020B0504020202020204" pitchFamily="34" charset="0"/>
              </a:rPr>
              <a:t> </a:t>
            </a:r>
            <a:r>
              <a:rPr lang="en-US" b="1" dirty="0" err="1">
                <a:latin typeface="Arial Nova" panose="020B0504020202020204" pitchFamily="34" charset="0"/>
              </a:rPr>
              <a:t>száma</a:t>
            </a:r>
            <a:r>
              <a:rPr lang="en-US" b="1" dirty="0">
                <a:latin typeface="Arial Nova" panose="020B0504020202020204" pitchFamily="34" charset="0"/>
              </a:rPr>
              <a:t> 40</a:t>
            </a:r>
            <a:r>
              <a:rPr lang="hu-HU" b="1" dirty="0">
                <a:latin typeface="Arial Nova" panose="020B0504020202020204" pitchFamily="34" charset="0"/>
              </a:rPr>
              <a:t>%-</a:t>
            </a:r>
            <a:r>
              <a:rPr lang="en-US" b="1" dirty="0" err="1">
                <a:latin typeface="Arial Nova" panose="020B0504020202020204" pitchFamily="34" charset="0"/>
              </a:rPr>
              <a:t>kal</a:t>
            </a:r>
            <a:r>
              <a:rPr lang="en-US" b="1" dirty="0">
                <a:latin typeface="Arial Nova" panose="020B0504020202020204" pitchFamily="34" charset="0"/>
              </a:rPr>
              <a:t> </a:t>
            </a:r>
            <a:r>
              <a:rPr lang="en-US" b="1" dirty="0" err="1">
                <a:latin typeface="Arial Nova" panose="020B0504020202020204" pitchFamily="34" charset="0"/>
              </a:rPr>
              <a:t>csökkent</a:t>
            </a:r>
            <a:r>
              <a:rPr lang="hu-HU" b="1" dirty="0">
                <a:latin typeface="Arial Nova" panose="020B0504020202020204" pitchFamily="34" charset="0"/>
              </a:rPr>
              <a:t> Németországban.</a:t>
            </a:r>
          </a:p>
        </p:txBody>
      </p:sp>
      <p:graphicFrame>
        <p:nvGraphicFramePr>
          <p:cNvPr id="4" name="Tartalom helye 3">
            <a:extLst>
              <a:ext uri="{FF2B5EF4-FFF2-40B4-BE49-F238E27FC236}">
                <a16:creationId xmlns:a16="http://schemas.microsoft.com/office/drawing/2014/main" id="{160BA9D6-5DC7-78A8-B974-88382C151F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1715756"/>
              </p:ext>
            </p:extLst>
          </p:nvPr>
        </p:nvGraphicFramePr>
        <p:xfrm>
          <a:off x="1620078" y="1611175"/>
          <a:ext cx="8865705" cy="5067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32033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F3F791A-7580-3514-0418-4AB0463C4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b="1" dirty="0">
                <a:latin typeface="Arial Nova" panose="020B0504020202020204" pitchFamily="34" charset="0"/>
              </a:rPr>
              <a:t>Nyári r</a:t>
            </a:r>
            <a:r>
              <a:rPr lang="en-US" sz="4000" b="1" dirty="0" err="1">
                <a:latin typeface="Arial Nova" panose="020B0504020202020204" pitchFamily="34" charset="0"/>
              </a:rPr>
              <a:t>epülő</a:t>
            </a:r>
            <a:r>
              <a:rPr lang="en-US" sz="4000" b="1" dirty="0">
                <a:latin typeface="Arial Nova" panose="020B0504020202020204" pitchFamily="34" charset="0"/>
              </a:rPr>
              <a:t> </a:t>
            </a:r>
            <a:r>
              <a:rPr lang="en-US" sz="4000" b="1" dirty="0" err="1">
                <a:latin typeface="Arial Nova" panose="020B0504020202020204" pitchFamily="34" charset="0"/>
              </a:rPr>
              <a:t>rovarok</a:t>
            </a:r>
            <a:r>
              <a:rPr lang="en-US" sz="4000" b="1" dirty="0">
                <a:latin typeface="Arial Nova" panose="020B0504020202020204" pitchFamily="34" charset="0"/>
              </a:rPr>
              <a:t> </a:t>
            </a:r>
            <a:r>
              <a:rPr lang="en-US" sz="4000" b="1" dirty="0" err="1">
                <a:latin typeface="Arial Nova" panose="020B0504020202020204" pitchFamily="34" charset="0"/>
              </a:rPr>
              <a:t>száma</a:t>
            </a:r>
            <a:r>
              <a:rPr lang="en-US" sz="4000" b="1" dirty="0">
                <a:latin typeface="Arial Nova" panose="020B0504020202020204" pitchFamily="34" charset="0"/>
              </a:rPr>
              <a:t> 30 </a:t>
            </a:r>
            <a:r>
              <a:rPr lang="en-US" sz="4000" b="1" dirty="0" err="1">
                <a:latin typeface="Arial Nova" panose="020B0504020202020204" pitchFamily="34" charset="0"/>
              </a:rPr>
              <a:t>év</a:t>
            </a:r>
            <a:r>
              <a:rPr lang="en-US" sz="4000" b="1" dirty="0">
                <a:latin typeface="Arial Nova" panose="020B0504020202020204" pitchFamily="34" charset="0"/>
              </a:rPr>
              <a:t> </a:t>
            </a:r>
            <a:r>
              <a:rPr lang="en-US" sz="4000" b="1" dirty="0" err="1">
                <a:latin typeface="Arial Nova" panose="020B0504020202020204" pitchFamily="34" charset="0"/>
              </a:rPr>
              <a:t>alatt</a:t>
            </a:r>
            <a:r>
              <a:rPr lang="en-US" sz="4000" b="1" dirty="0">
                <a:latin typeface="Arial Nova" panose="020B0504020202020204" pitchFamily="34" charset="0"/>
              </a:rPr>
              <a:t> 75%-</a:t>
            </a:r>
            <a:r>
              <a:rPr lang="hu-HU" sz="4000" b="1" dirty="0">
                <a:latin typeface="Arial Nova" panose="020B0504020202020204" pitchFamily="34" charset="0"/>
              </a:rPr>
              <a:t>k</a:t>
            </a:r>
            <a:r>
              <a:rPr lang="en-US" sz="4000" b="1" dirty="0">
                <a:latin typeface="Arial Nova" panose="020B0504020202020204" pitchFamily="34" charset="0"/>
              </a:rPr>
              <a:t>al </a:t>
            </a:r>
            <a:r>
              <a:rPr lang="en-US" sz="4000" b="1" dirty="0" err="1">
                <a:latin typeface="Arial Nova" panose="020B0504020202020204" pitchFamily="34" charset="0"/>
              </a:rPr>
              <a:t>csökkent</a:t>
            </a:r>
            <a:r>
              <a:rPr lang="hu-HU" sz="4000" b="1" dirty="0">
                <a:latin typeface="Arial Nova" panose="020B0504020202020204" pitchFamily="34" charset="0"/>
              </a:rPr>
              <a:t> Németországban.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503FE62-6193-5543-A390-126322CEAB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4164790"/>
              </p:ext>
            </p:extLst>
          </p:nvPr>
        </p:nvGraphicFramePr>
        <p:xfrm>
          <a:off x="1272209" y="1500808"/>
          <a:ext cx="9819861" cy="5218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51000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A57A8BC-8D2E-F2E0-8BBD-262FD31A2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Arial Nova" panose="020B0504020202020204" pitchFamily="34" charset="0"/>
              </a:rPr>
              <a:t>A</a:t>
            </a:r>
            <a:r>
              <a:rPr lang="hu-HU" sz="4000" b="1" dirty="0">
                <a:latin typeface="Arial Nova" panose="020B0504020202020204" pitchFamily="34" charset="0"/>
              </a:rPr>
              <a:t> réteken repülő</a:t>
            </a:r>
            <a:r>
              <a:rPr lang="en-US" sz="4000" b="1" dirty="0">
                <a:latin typeface="Arial Nova" panose="020B0504020202020204" pitchFamily="34" charset="0"/>
              </a:rPr>
              <a:t> </a:t>
            </a:r>
            <a:r>
              <a:rPr lang="en-US" sz="4000" b="1" dirty="0" err="1">
                <a:latin typeface="Arial Nova" panose="020B0504020202020204" pitchFamily="34" charset="0"/>
              </a:rPr>
              <a:t>lepkék</a:t>
            </a:r>
            <a:r>
              <a:rPr lang="en-US" sz="4000" b="1" dirty="0">
                <a:latin typeface="Arial Nova" panose="020B0504020202020204" pitchFamily="34" charset="0"/>
              </a:rPr>
              <a:t> </a:t>
            </a:r>
            <a:r>
              <a:rPr lang="en-US" sz="4000" b="1" dirty="0" err="1">
                <a:latin typeface="Arial Nova" panose="020B0504020202020204" pitchFamily="34" charset="0"/>
              </a:rPr>
              <a:t>száma</a:t>
            </a:r>
            <a:r>
              <a:rPr lang="en-US" sz="4000" b="1" dirty="0">
                <a:latin typeface="Arial Nova" panose="020B0504020202020204" pitchFamily="34" charset="0"/>
              </a:rPr>
              <a:t> </a:t>
            </a:r>
            <a:r>
              <a:rPr lang="en-US" sz="4000" b="1" dirty="0" err="1">
                <a:latin typeface="Arial Nova" panose="020B0504020202020204" pitchFamily="34" charset="0"/>
              </a:rPr>
              <a:t>az</a:t>
            </a:r>
            <a:r>
              <a:rPr lang="en-US" sz="4000" b="1" dirty="0">
                <a:latin typeface="Arial Nova" panose="020B0504020202020204" pitchFamily="34" charset="0"/>
              </a:rPr>
              <a:t> EU-ban 30 </a:t>
            </a:r>
            <a:r>
              <a:rPr lang="en-US" sz="4000" b="1" dirty="0" err="1">
                <a:latin typeface="Arial Nova" panose="020B0504020202020204" pitchFamily="34" charset="0"/>
              </a:rPr>
              <a:t>év</a:t>
            </a:r>
            <a:r>
              <a:rPr lang="en-US" sz="4000" b="1" dirty="0">
                <a:latin typeface="Arial Nova" panose="020B0504020202020204" pitchFamily="34" charset="0"/>
              </a:rPr>
              <a:t> </a:t>
            </a:r>
            <a:r>
              <a:rPr lang="en-US" sz="4000" b="1" dirty="0" err="1">
                <a:latin typeface="Arial Nova" panose="020B0504020202020204" pitchFamily="34" charset="0"/>
              </a:rPr>
              <a:t>alatt</a:t>
            </a:r>
            <a:r>
              <a:rPr lang="en-US" sz="4000" b="1" dirty="0">
                <a:latin typeface="Arial Nova" panose="020B0504020202020204" pitchFamily="34" charset="0"/>
              </a:rPr>
              <a:t> 40%-</a:t>
            </a:r>
            <a:r>
              <a:rPr lang="hu-HU" sz="4000" b="1" dirty="0">
                <a:latin typeface="Arial Nova" panose="020B0504020202020204" pitchFamily="34" charset="0"/>
              </a:rPr>
              <a:t>k</a:t>
            </a:r>
            <a:r>
              <a:rPr lang="en-US" sz="4000" b="1" dirty="0">
                <a:latin typeface="Arial Nova" panose="020B0504020202020204" pitchFamily="34" charset="0"/>
              </a:rPr>
              <a:t>al </a:t>
            </a:r>
            <a:r>
              <a:rPr lang="en-US" sz="4000" b="1" dirty="0" err="1">
                <a:latin typeface="Arial Nova" panose="020B0504020202020204" pitchFamily="34" charset="0"/>
              </a:rPr>
              <a:t>csökkent</a:t>
            </a:r>
            <a:r>
              <a:rPr lang="hu-HU" sz="4000" b="1" dirty="0">
                <a:latin typeface="Arial Nova" panose="020B0504020202020204" pitchFamily="34" charset="0"/>
              </a:rPr>
              <a:t>.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66E47A1-2954-6F00-0969-0EEE691884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8538053"/>
              </p:ext>
            </p:extLst>
          </p:nvPr>
        </p:nvGraphicFramePr>
        <p:xfrm>
          <a:off x="1533939" y="1520688"/>
          <a:ext cx="9124122" cy="5128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86442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758D8F7-BB88-606D-4D38-ABBF2DFE9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b="1" dirty="0">
                <a:latin typeface="Arial Nova" panose="020B0504020202020204" pitchFamily="34" charset="0"/>
              </a:rPr>
              <a:t>1970-óta 50%-kal csökkent</a:t>
            </a:r>
            <a:br>
              <a:rPr lang="hu-HU" sz="4000" b="1" dirty="0">
                <a:latin typeface="Arial Nova" panose="020B0504020202020204" pitchFamily="34" charset="0"/>
              </a:rPr>
            </a:br>
            <a:r>
              <a:rPr lang="hu-HU" sz="4000" b="1" dirty="0">
                <a:latin typeface="Arial Nova" panose="020B0504020202020204" pitchFamily="34" charset="0"/>
              </a:rPr>
              <a:t>a rovarok száma a világon.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15A2FB3-8F27-2CFB-8DA0-52B40E93CC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5835117"/>
              </p:ext>
            </p:extLst>
          </p:nvPr>
        </p:nvGraphicFramePr>
        <p:xfrm>
          <a:off x="2135256" y="1510747"/>
          <a:ext cx="7921487" cy="5347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93360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381CD40C-BE07-F41A-D201-E70B06BD0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159" y="659414"/>
            <a:ext cx="5299841" cy="5856999"/>
          </a:xfrm>
        </p:spPr>
        <p:txBody>
          <a:bodyPr>
            <a:normAutofit lnSpcReduction="10000"/>
          </a:bodyPr>
          <a:lstStyle/>
          <a:p>
            <a:pPr lvl="0"/>
            <a:r>
              <a:rPr lang="hu-HU" sz="4000" b="1" dirty="0">
                <a:latin typeface="Arial Nova" panose="020B0504020202020204" pitchFamily="34" charset="0"/>
                <a:ea typeface="+mj-ea"/>
                <a:cs typeface="+mj-cs"/>
              </a:rPr>
              <a:t>Hol tarthatják előnyösnek,</a:t>
            </a:r>
            <a:br>
              <a:rPr lang="hu-HU" sz="4000" b="1" dirty="0">
                <a:latin typeface="Arial Nova" panose="020B0504020202020204" pitchFamily="34" charset="0"/>
                <a:ea typeface="+mj-ea"/>
                <a:cs typeface="+mj-cs"/>
              </a:rPr>
            </a:br>
            <a:r>
              <a:rPr lang="hu-HU" sz="4000" b="1" dirty="0">
                <a:latin typeface="Arial Nova" panose="020B0504020202020204" pitchFamily="34" charset="0"/>
                <a:ea typeface="+mj-ea"/>
                <a:cs typeface="+mj-cs"/>
              </a:rPr>
              <a:t>ha csökken a rovarok száma? </a:t>
            </a:r>
          </a:p>
          <a:p>
            <a:pPr lvl="0"/>
            <a:r>
              <a:rPr lang="hu-HU" sz="4000" b="1" dirty="0">
                <a:latin typeface="Arial Nova" panose="020B0504020202020204" pitchFamily="34" charset="0"/>
                <a:ea typeface="+mj-ea"/>
                <a:cs typeface="+mj-cs"/>
              </a:rPr>
              <a:t>Milyen gondok származhatnak</a:t>
            </a:r>
            <a:br>
              <a:rPr lang="hu-HU" sz="4000" b="1" dirty="0">
                <a:latin typeface="Arial Nova" panose="020B0504020202020204" pitchFamily="34" charset="0"/>
                <a:ea typeface="+mj-ea"/>
                <a:cs typeface="+mj-cs"/>
              </a:rPr>
            </a:br>
            <a:r>
              <a:rPr lang="hu-HU" sz="4000" b="1" dirty="0">
                <a:latin typeface="Arial Nova" panose="020B0504020202020204" pitchFamily="34" charset="0"/>
                <a:ea typeface="+mj-ea"/>
                <a:cs typeface="+mj-cs"/>
              </a:rPr>
              <a:t>a rovarok számának csökkenéséből</a:t>
            </a:r>
            <a:br>
              <a:rPr lang="hu-HU" sz="4000" b="1" dirty="0">
                <a:latin typeface="Arial Nova" panose="020B0504020202020204" pitchFamily="34" charset="0"/>
                <a:ea typeface="+mj-ea"/>
                <a:cs typeface="+mj-cs"/>
              </a:rPr>
            </a:br>
            <a:r>
              <a:rPr lang="hu-HU" sz="4000" b="1" dirty="0">
                <a:latin typeface="Arial Nova" panose="020B0504020202020204" pitchFamily="34" charset="0"/>
                <a:ea typeface="+mj-ea"/>
                <a:cs typeface="+mj-cs"/>
              </a:rPr>
              <a:t>a természetben,</a:t>
            </a:r>
            <a:br>
              <a:rPr lang="hu-HU" sz="4000" b="1" dirty="0">
                <a:latin typeface="Arial Nova" panose="020B0504020202020204" pitchFamily="34" charset="0"/>
                <a:ea typeface="+mj-ea"/>
                <a:cs typeface="+mj-cs"/>
              </a:rPr>
            </a:br>
            <a:r>
              <a:rPr lang="hu-HU" sz="4000" b="1" dirty="0">
                <a:latin typeface="Arial Nova" panose="020B0504020202020204" pitchFamily="34" charset="0"/>
                <a:ea typeface="+mj-ea"/>
                <a:cs typeface="+mj-cs"/>
              </a:rPr>
              <a:t>és milyen gondok</a:t>
            </a:r>
            <a:br>
              <a:rPr lang="hu-HU" sz="4000" b="1" dirty="0">
                <a:latin typeface="Arial Nova" panose="020B0504020202020204" pitchFamily="34" charset="0"/>
                <a:ea typeface="+mj-ea"/>
                <a:cs typeface="+mj-cs"/>
              </a:rPr>
            </a:br>
            <a:r>
              <a:rPr lang="hu-HU" sz="4000" b="1" dirty="0">
                <a:latin typeface="Arial Nova" panose="020B0504020202020204" pitchFamily="34" charset="0"/>
                <a:ea typeface="+mj-ea"/>
                <a:cs typeface="+mj-cs"/>
              </a:rPr>
              <a:t>a gazdáknál?</a:t>
            </a:r>
          </a:p>
          <a:p>
            <a:endParaRPr lang="hu-HU" dirty="0"/>
          </a:p>
        </p:txBody>
      </p:sp>
      <p:pic>
        <p:nvPicPr>
          <p:cNvPr id="1026" name="Picture 2" descr="Climate change impact on your life : r/climatechange">
            <a:extLst>
              <a:ext uri="{FF2B5EF4-FFF2-40B4-BE49-F238E27FC236}">
                <a16:creationId xmlns:a16="http://schemas.microsoft.com/office/drawing/2014/main" id="{B0C98205-AE6E-A650-A344-7FAB5394E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158" y="0"/>
            <a:ext cx="5386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1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6863C58C-99B9-D759-39B8-4BC95FF1B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137" y="1102864"/>
            <a:ext cx="7282332" cy="5586171"/>
          </a:xfrm>
        </p:spPr>
        <p:txBody>
          <a:bodyPr>
            <a:normAutofit/>
          </a:bodyPr>
          <a:lstStyle/>
          <a:p>
            <a:r>
              <a:rPr lang="hu-HU" sz="4000" b="1" dirty="0">
                <a:latin typeface="Arial Nova" panose="020B0504020202020204" pitchFamily="34" charset="0"/>
                <a:ea typeface="+mj-ea"/>
                <a:cs typeface="+mj-cs"/>
              </a:rPr>
              <a:t>Az előnyök vagy</a:t>
            </a:r>
            <a:br>
              <a:rPr lang="hu-HU" sz="4000" b="1" dirty="0">
                <a:latin typeface="Arial Nova" panose="020B0504020202020204" pitchFamily="34" charset="0"/>
                <a:ea typeface="+mj-ea"/>
                <a:cs typeface="+mj-cs"/>
              </a:rPr>
            </a:br>
            <a:r>
              <a:rPr lang="hu-HU" sz="4000" b="1" dirty="0">
                <a:latin typeface="Arial Nova" panose="020B0504020202020204" pitchFamily="34" charset="0"/>
                <a:ea typeface="+mj-ea"/>
                <a:cs typeface="+mj-cs"/>
              </a:rPr>
              <a:t>a hátrányok a nagyobbak? </a:t>
            </a:r>
          </a:p>
          <a:p>
            <a:r>
              <a:rPr lang="hu-HU" sz="4000" b="1" dirty="0">
                <a:latin typeface="Arial Nova" panose="020B0504020202020204" pitchFamily="34" charset="0"/>
                <a:ea typeface="+mj-ea"/>
                <a:cs typeface="+mj-cs"/>
              </a:rPr>
              <a:t>Hová vezethet,</a:t>
            </a:r>
            <a:br>
              <a:rPr lang="hu-HU" sz="4000" b="1" dirty="0">
                <a:latin typeface="Arial Nova" panose="020B0504020202020204" pitchFamily="34" charset="0"/>
                <a:ea typeface="+mj-ea"/>
                <a:cs typeface="+mj-cs"/>
              </a:rPr>
            </a:br>
            <a:r>
              <a:rPr lang="hu-HU" sz="4000" b="1" dirty="0">
                <a:latin typeface="Arial Nova" panose="020B0504020202020204" pitchFamily="34" charset="0"/>
                <a:ea typeface="+mj-ea"/>
                <a:cs typeface="+mj-cs"/>
              </a:rPr>
              <a:t>ha felhagyunk a kártevő-irtással, és hová, ha</a:t>
            </a:r>
            <a:br>
              <a:rPr lang="hu-HU" sz="4000" b="1" dirty="0">
                <a:latin typeface="Arial Nova" panose="020B0504020202020204" pitchFamily="34" charset="0"/>
                <a:ea typeface="+mj-ea"/>
                <a:cs typeface="+mj-cs"/>
              </a:rPr>
            </a:br>
            <a:r>
              <a:rPr lang="hu-HU" sz="4000" b="1" dirty="0">
                <a:latin typeface="Arial Nova" panose="020B0504020202020204" pitchFamily="34" charset="0"/>
                <a:ea typeface="+mj-ea"/>
                <a:cs typeface="+mj-cs"/>
              </a:rPr>
              <a:t>minden rovart kipusztítunk?</a:t>
            </a:r>
          </a:p>
          <a:p>
            <a:r>
              <a:rPr lang="hu-HU" sz="4000" b="1" dirty="0">
                <a:latin typeface="Arial Nova" panose="020B0504020202020204" pitchFamily="34" charset="0"/>
                <a:ea typeface="+mj-ea"/>
                <a:cs typeface="+mj-cs"/>
              </a:rPr>
              <a:t>Igaz lehet az Albert Einsteinnek tulajdonított idézet?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E40EFDF-135A-2B72-1466-C6FE9B2DAB60}"/>
              </a:ext>
            </a:extLst>
          </p:cNvPr>
          <p:cNvSpPr txBox="1"/>
          <p:nvPr/>
        </p:nvSpPr>
        <p:spPr>
          <a:xfrm>
            <a:off x="7588469" y="4321763"/>
            <a:ext cx="42973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i="1" dirty="0"/>
              <a:t>„Ha eltűnnek a méhek a Föld színéről,</a:t>
            </a:r>
            <a:br>
              <a:rPr lang="hu-HU" i="1" dirty="0"/>
            </a:br>
            <a:r>
              <a:rPr lang="hu-HU" i="1" dirty="0"/>
              <a:t>az emberiségnek legfeljebb négy éve marad. Nincs több méh, nincs több beporzás, nincs több növény, nincs</a:t>
            </a:r>
            <a:br>
              <a:rPr lang="hu-HU" i="1" dirty="0"/>
            </a:br>
            <a:r>
              <a:rPr lang="hu-HU" i="1" dirty="0"/>
              <a:t>több állat, nincs több ember.”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B5FCF41-FB1B-D50B-1539-E4974C853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8469" y="1102864"/>
            <a:ext cx="4297395" cy="321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7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ép 6" descr="A képen fű, kültéri, mezőgazdaság, levá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D0CBE4C9-69ED-EF05-6BB9-22328FBED70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0852EC8-C4AD-97A5-9713-2CBB04E2D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700" b="1" dirty="0" err="1">
                <a:solidFill>
                  <a:srgbClr val="FFFFFF"/>
                </a:solidFill>
              </a:rPr>
              <a:t>Monokultúra</a:t>
            </a:r>
            <a:br>
              <a:rPr lang="hu-HU" sz="4700" b="1" dirty="0">
                <a:solidFill>
                  <a:srgbClr val="FFFFFF"/>
                </a:solidFill>
              </a:rPr>
            </a:br>
            <a:br>
              <a:rPr lang="hu-HU" sz="4700" b="1" dirty="0">
                <a:solidFill>
                  <a:srgbClr val="FFFFFF"/>
                </a:solidFill>
              </a:rPr>
            </a:br>
            <a:r>
              <a:rPr lang="en-US" sz="4700" b="1" dirty="0" err="1">
                <a:solidFill>
                  <a:srgbClr val="FFFFFF"/>
                </a:solidFill>
              </a:rPr>
              <a:t>Egy</a:t>
            </a:r>
            <a:r>
              <a:rPr lang="en-US" sz="4700" b="1" dirty="0">
                <a:solidFill>
                  <a:srgbClr val="FFFFFF"/>
                </a:solidFill>
              </a:rPr>
              <a:t> </a:t>
            </a:r>
            <a:r>
              <a:rPr lang="en-US" sz="4700" b="1" dirty="0" err="1">
                <a:solidFill>
                  <a:srgbClr val="FFFFFF"/>
                </a:solidFill>
              </a:rPr>
              <a:t>adott</a:t>
            </a:r>
            <a:r>
              <a:rPr lang="en-US" sz="4700" b="1" dirty="0">
                <a:solidFill>
                  <a:srgbClr val="FFFFFF"/>
                </a:solidFill>
              </a:rPr>
              <a:t> </a:t>
            </a:r>
            <a:r>
              <a:rPr lang="en-US" sz="4700" b="1" dirty="0" err="1">
                <a:solidFill>
                  <a:srgbClr val="FFFFFF"/>
                </a:solidFill>
              </a:rPr>
              <a:t>területen</a:t>
            </a:r>
            <a:r>
              <a:rPr lang="en-US" sz="4700" b="1" dirty="0">
                <a:solidFill>
                  <a:srgbClr val="FFFFFF"/>
                </a:solidFill>
              </a:rPr>
              <a:t> </a:t>
            </a:r>
            <a:r>
              <a:rPr lang="en-US" sz="4700" b="1" dirty="0" err="1">
                <a:solidFill>
                  <a:srgbClr val="FFFFFF"/>
                </a:solidFill>
              </a:rPr>
              <a:t>túlnyomórészt</a:t>
            </a:r>
            <a:r>
              <a:rPr lang="en-US" sz="4700" b="1" dirty="0">
                <a:solidFill>
                  <a:srgbClr val="FFFFFF"/>
                </a:solidFill>
              </a:rPr>
              <a:t> </a:t>
            </a:r>
            <a:r>
              <a:rPr lang="en-US" sz="4700" b="1" dirty="0" err="1">
                <a:solidFill>
                  <a:srgbClr val="FFFFFF"/>
                </a:solidFill>
              </a:rPr>
              <a:t>egyetlen</a:t>
            </a:r>
            <a:r>
              <a:rPr lang="en-US" sz="4700" b="1" dirty="0">
                <a:solidFill>
                  <a:srgbClr val="FFFFFF"/>
                </a:solidFill>
              </a:rPr>
              <a:t> </a:t>
            </a:r>
            <a:r>
              <a:rPr lang="en-US" sz="4700" b="1" dirty="0" err="1">
                <a:solidFill>
                  <a:srgbClr val="FFFFFF"/>
                </a:solidFill>
              </a:rPr>
              <a:t>növény</a:t>
            </a:r>
            <a:r>
              <a:rPr lang="en-US" sz="4700" b="1" dirty="0">
                <a:solidFill>
                  <a:srgbClr val="FFFFFF"/>
                </a:solidFill>
              </a:rPr>
              <a:t> </a:t>
            </a:r>
            <a:r>
              <a:rPr lang="en-US" sz="4700" b="1" dirty="0" err="1">
                <a:solidFill>
                  <a:srgbClr val="FFFFFF"/>
                </a:solidFill>
              </a:rPr>
              <a:t>termesztésére</a:t>
            </a:r>
            <a:r>
              <a:rPr lang="en-US" sz="4700" b="1" dirty="0">
                <a:solidFill>
                  <a:srgbClr val="FFFFFF"/>
                </a:solidFill>
              </a:rPr>
              <a:t> </a:t>
            </a:r>
            <a:r>
              <a:rPr lang="en-US" sz="4700" b="1" dirty="0" err="1">
                <a:solidFill>
                  <a:srgbClr val="FFFFFF"/>
                </a:solidFill>
              </a:rPr>
              <a:t>alapuló</a:t>
            </a:r>
            <a:r>
              <a:rPr lang="en-US" sz="4700" b="1" dirty="0">
                <a:solidFill>
                  <a:srgbClr val="FFFFFF"/>
                </a:solidFill>
              </a:rPr>
              <a:t> </a:t>
            </a:r>
            <a:r>
              <a:rPr lang="en-US" sz="4700" b="1" dirty="0" err="1">
                <a:solidFill>
                  <a:srgbClr val="FFFFFF"/>
                </a:solidFill>
              </a:rPr>
              <a:t>mezőgazdasági</a:t>
            </a:r>
            <a:r>
              <a:rPr lang="en-US" sz="4700" b="1" dirty="0">
                <a:solidFill>
                  <a:srgbClr val="FFFFFF"/>
                </a:solidFill>
              </a:rPr>
              <a:t> </a:t>
            </a:r>
            <a:r>
              <a:rPr lang="en-US" sz="4700" b="1" dirty="0" err="1">
                <a:solidFill>
                  <a:srgbClr val="FFFFFF"/>
                </a:solidFill>
              </a:rPr>
              <a:t>rendszer</a:t>
            </a:r>
            <a:r>
              <a:rPr lang="hu-HU" sz="4700" b="1" dirty="0">
                <a:solidFill>
                  <a:srgbClr val="FFFFFF"/>
                </a:solidFill>
              </a:rPr>
              <a:t>.</a:t>
            </a:r>
            <a:endParaRPr lang="en-US" sz="47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7269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Egyéni tervezé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4093D7C5CBB09546A17B163A55166F1F" ma:contentTypeVersion="16" ma:contentTypeDescription="Új dokumentum létrehozása." ma:contentTypeScope="" ma:versionID="a32496473e839bf0d8af709bc061a90f">
  <xsd:schema xmlns:xsd="http://www.w3.org/2001/XMLSchema" xmlns:xs="http://www.w3.org/2001/XMLSchema" xmlns:p="http://schemas.microsoft.com/office/2006/metadata/properties" xmlns:ns2="74e7b6d4-cf6a-4a7d-b6a6-b940f118c85c" xmlns:ns3="cbbaefe6-313b-4bc6-897c-d142e3bdf7c7" targetNamespace="http://schemas.microsoft.com/office/2006/metadata/properties" ma:root="true" ma:fieldsID="e2237320f588392e6c9ebb3c801a5242" ns2:_="" ns3:_="">
    <xsd:import namespace="74e7b6d4-cf6a-4a7d-b6a6-b940f118c85c"/>
    <xsd:import namespace="cbbaefe6-313b-4bc6-897c-d142e3bdf7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e7b6d4-cf6a-4a7d-b6a6-b940f118c8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Képcímkék" ma:readOnly="false" ma:fieldId="{5cf76f15-5ced-4ddc-b409-7134ff3c332f}" ma:taxonomyMulti="true" ma:sspId="d856c8a3-f7a5-493f-b40d-895d7da6461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baefe6-313b-4bc6-897c-d142e3bdf7c7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b97e4b58-94a4-4566-b169-eae33cdd1a72}" ma:internalName="TaxCatchAll" ma:showField="CatchAllData" ma:web="cbbaefe6-313b-4bc6-897c-d142e3bdf7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bbaefe6-313b-4bc6-897c-d142e3bdf7c7" xsi:nil="true"/>
    <lcf76f155ced4ddcb4097134ff3c332f xmlns="74e7b6d4-cf6a-4a7d-b6a6-b940f118c85c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C58FCC7-4AF9-4B06-B2A5-95A27BDD4AE3}"/>
</file>

<file path=customXml/itemProps2.xml><?xml version="1.0" encoding="utf-8"?>
<ds:datastoreItem xmlns:ds="http://schemas.openxmlformats.org/officeDocument/2006/customXml" ds:itemID="{F8253287-9957-4E78-B7B9-3942351CADA7}">
  <ds:schemaRefs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2006/documentManagement/types"/>
    <ds:schemaRef ds:uri="d72c80a2-6c67-4acd-af40-90f8cbd30dc6"/>
    <ds:schemaRef ds:uri="9c1b03fc-dd62-478c-82b2-4ed346bcc85f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D37DCED-07AC-4609-A249-E35BEA51AB5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367</Words>
  <Application>Microsoft Office PowerPoint</Application>
  <PresentationFormat>Szélesvásznú</PresentationFormat>
  <Paragraphs>79</Paragraphs>
  <Slides>11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2</vt:i4>
      </vt:variant>
      <vt:variant>
        <vt:lpstr>Diacímek</vt:lpstr>
      </vt:variant>
      <vt:variant>
        <vt:i4>11</vt:i4>
      </vt:variant>
    </vt:vector>
  </HeadingPairs>
  <TitlesOfParts>
    <vt:vector size="18" baseType="lpstr">
      <vt:lpstr>Aptos</vt:lpstr>
      <vt:lpstr>Aptos Display</vt:lpstr>
      <vt:lpstr>Arial</vt:lpstr>
      <vt:lpstr>Arial Nova</vt:lpstr>
      <vt:lpstr>Calibri</vt:lpstr>
      <vt:lpstr>Office-téma</vt:lpstr>
      <vt:lpstr>Egyéni tervezés</vt:lpstr>
      <vt:lpstr>Segítsünk a beporzó rovarokon!</vt:lpstr>
      <vt:lpstr>PowerPoint-bemutató</vt:lpstr>
      <vt:lpstr>2008-2017 között az ízeltlábúak száma 40%-kal csökkent Németországban.</vt:lpstr>
      <vt:lpstr>Nyári repülő rovarok száma 30 év alatt 75%-kal csökkent Németországban.</vt:lpstr>
      <vt:lpstr>A réteken repülő lepkék száma az EU-ban 30 év alatt 40%-kal csökkent.</vt:lpstr>
      <vt:lpstr>1970-óta 50%-kal csökkent a rovarok száma a világon.</vt:lpstr>
      <vt:lpstr>PowerPoint-bemutató</vt:lpstr>
      <vt:lpstr>PowerPoint-bemutató</vt:lpstr>
      <vt:lpstr>Monokultúra  Egy adott területen túlnyomórészt egyetlen növény termesztésére alapuló mezőgazdasági rendszer.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Segítsünk a beporzó rovarokon!</dc:title>
  <dc:creator>Zsófia Demjén</dc:creator>
  <cp:lastModifiedBy>Salvarani Zsófia</cp:lastModifiedBy>
  <cp:revision>35</cp:revision>
  <dcterms:created xsi:type="dcterms:W3CDTF">2025-08-15T11:46:09Z</dcterms:created>
  <dcterms:modified xsi:type="dcterms:W3CDTF">2025-09-12T10:43:08Z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0x0101004093D7C5CBB09546A17B163A55166F1F</vt:lpwstr>
  </property>
  <property fmtid="{D5CDD505-2E9C-101B-9397-08002B2CF9AE}" pid="3" name="MediaServiceImageTags">
    <vt:lpwstr/>
  </property>
</Properties>
</file>